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17"/>
  </p:notesMasterIdLst>
  <p:sldIdLst>
    <p:sldId id="289" r:id="rId5"/>
    <p:sldId id="290" r:id="rId6"/>
    <p:sldId id="258" r:id="rId7"/>
    <p:sldId id="262" r:id="rId8"/>
    <p:sldId id="257" r:id="rId9"/>
    <p:sldId id="263" r:id="rId10"/>
    <p:sldId id="259" r:id="rId11"/>
    <p:sldId id="264" r:id="rId12"/>
    <p:sldId id="260" r:id="rId13"/>
    <p:sldId id="265" r:id="rId14"/>
    <p:sldId id="261" r:id="rId15"/>
    <p:sldId id="26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56A0"/>
    <a:srgbClr val="F4D89E"/>
    <a:srgbClr val="EFB8A2"/>
    <a:srgbClr val="E29AA1"/>
    <a:srgbClr val="F2D4CB"/>
    <a:srgbClr val="B0DAD4"/>
    <a:srgbClr val="8503CD"/>
    <a:srgbClr val="F58F51"/>
    <a:srgbClr val="C74167"/>
    <a:srgbClr val="2190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905D3F-28A6-41D0-9206-D11F4D94D496}" type="datetimeFigureOut">
              <a:rPr lang="en-GB" smtClean="0"/>
              <a:t>17/04/2023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A6F843-A907-4493-8936-AA74752273C3}" type="slidenum">
              <a:rPr lang="en-GB" smtClean="0"/>
              <a:t>‹#›</a:t>
            </a:fld>
            <a:endParaRPr lang="en-GB"/>
          </a:p>
        </p:txBody>
      </p:sp>
    </p:spTree>
    <p:extLst>
      <p:ext uri="{BB962C8B-B14F-4D97-AF65-F5344CB8AC3E}">
        <p14:creationId xmlns:p14="http://schemas.microsoft.com/office/powerpoint/2010/main" val="670161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kern="1200" dirty="0">
                <a:latin typeface="+mn-lt"/>
                <a:ea typeface="+mn-ea"/>
                <a:cs typeface="+mn-cs"/>
              </a:rPr>
              <a:t>Think of a family you know, and think about the parent (s)/carers:</a:t>
            </a:r>
          </a:p>
          <a:p>
            <a:pPr marL="171450" indent="-171450">
              <a:buFont typeface="Arial" panose="020B0604020202020204" pitchFamily="34" charset="0"/>
              <a:buChar char="•"/>
            </a:pPr>
            <a:endParaRPr lang="en-GB" sz="1200" kern="1200" dirty="0">
              <a:latin typeface="+mn-lt"/>
              <a:ea typeface="+mn-ea"/>
              <a:cs typeface="+mn-cs"/>
            </a:endParaRPr>
          </a:p>
          <a:p>
            <a:pPr marL="171450" indent="-171450">
              <a:buFont typeface="Arial" panose="020B0604020202020204" pitchFamily="34" charset="0"/>
              <a:buChar char="•"/>
            </a:pPr>
            <a:r>
              <a:rPr lang="en-GB" sz="1200" kern="1200" dirty="0">
                <a:latin typeface="+mn-lt"/>
                <a:ea typeface="+mn-ea"/>
                <a:cs typeface="+mn-cs"/>
              </a:rPr>
              <a:t>What am I doing to meet these parents where they are at?</a:t>
            </a:r>
          </a:p>
          <a:p>
            <a:pPr marL="171450" indent="-171450">
              <a:buFont typeface="Arial" panose="020B0604020202020204" pitchFamily="34" charset="0"/>
              <a:buChar char="•"/>
            </a:pPr>
            <a:r>
              <a:rPr lang="en-GB" sz="1200" kern="1200" dirty="0">
                <a:latin typeface="+mn-lt"/>
                <a:ea typeface="+mn-ea"/>
                <a:cs typeface="+mn-cs"/>
              </a:rPr>
              <a:t>Do we use language they can easily understand?</a:t>
            </a:r>
          </a:p>
          <a:p>
            <a:pPr marL="171450" indent="-171450">
              <a:buFont typeface="Arial" panose="020B0604020202020204" pitchFamily="34" charset="0"/>
              <a:buChar char="•"/>
            </a:pPr>
            <a:r>
              <a:rPr lang="en-GB" sz="1200" kern="1200" dirty="0">
                <a:latin typeface="+mn-lt"/>
                <a:ea typeface="+mn-ea"/>
                <a:cs typeface="+mn-cs"/>
              </a:rPr>
              <a:t>How well do I know the parents?</a:t>
            </a:r>
          </a:p>
          <a:p>
            <a:pPr marL="171450" indent="-171450">
              <a:buFont typeface="Arial" panose="020B0604020202020204" pitchFamily="34" charset="0"/>
              <a:buChar char="•"/>
            </a:pPr>
            <a:r>
              <a:rPr lang="en-GB" sz="1200" kern="1200" dirty="0">
                <a:latin typeface="+mn-lt"/>
                <a:ea typeface="+mn-ea"/>
                <a:cs typeface="+mn-cs"/>
              </a:rPr>
              <a:t>What do I know about the parents that will help me to connect?</a:t>
            </a:r>
          </a:p>
          <a:p>
            <a:pPr marL="171450" indent="-171450">
              <a:buFont typeface="Arial" panose="020B0604020202020204" pitchFamily="34" charset="0"/>
              <a:buChar char="•"/>
            </a:pPr>
            <a:r>
              <a:rPr lang="en-GB" sz="1200" kern="1200" dirty="0">
                <a:latin typeface="+mn-lt"/>
                <a:ea typeface="+mn-ea"/>
                <a:cs typeface="+mn-cs"/>
              </a:rPr>
              <a:t>How do we show that we value them individually?</a:t>
            </a:r>
          </a:p>
          <a:p>
            <a:pPr marL="171450" indent="-171450">
              <a:buFont typeface="Arial" panose="020B0604020202020204" pitchFamily="34" charset="0"/>
              <a:buChar char="•"/>
            </a:pPr>
            <a:r>
              <a:rPr lang="en-GB" sz="1200" kern="1200" dirty="0">
                <a:latin typeface="+mn-lt"/>
                <a:ea typeface="+mn-ea"/>
                <a:cs typeface="+mn-cs"/>
              </a:rPr>
              <a:t>What have I noticed about these parents which helps me to build our relationship? </a:t>
            </a:r>
          </a:p>
          <a:p>
            <a:pPr marL="171450" indent="-171450">
              <a:buFont typeface="Arial" panose="020B0604020202020204" pitchFamily="34" charset="0"/>
              <a:buChar char="•"/>
            </a:pPr>
            <a:r>
              <a:rPr lang="en-GB" sz="1200" kern="1200" dirty="0">
                <a:latin typeface="+mn-lt"/>
                <a:ea typeface="+mn-ea"/>
                <a:cs typeface="+mn-cs"/>
              </a:rPr>
              <a:t>Where do these parents feel comfortable so that we can connect?</a:t>
            </a:r>
          </a:p>
          <a:p>
            <a:pPr marL="171450" indent="-171450">
              <a:buFont typeface="Arial" panose="020B0604020202020204" pitchFamily="34" charset="0"/>
              <a:buChar char="•"/>
            </a:pPr>
            <a:r>
              <a:rPr lang="en-GB" sz="1200" kern="1200" dirty="0">
                <a:latin typeface="+mn-lt"/>
                <a:ea typeface="+mn-ea"/>
                <a:cs typeface="+mn-cs"/>
              </a:rPr>
              <a:t>What do I know about how best to connect to these parents?</a:t>
            </a:r>
          </a:p>
          <a:p>
            <a:pPr marL="171450" indent="-171450">
              <a:buFont typeface="Arial" panose="020B0604020202020204" pitchFamily="34" charset="0"/>
              <a:buChar char="•"/>
            </a:pPr>
            <a:r>
              <a:rPr lang="en-GB" sz="1200" kern="1200" dirty="0">
                <a:latin typeface="+mn-lt"/>
                <a:ea typeface="+mn-ea"/>
                <a:cs typeface="+mn-cs"/>
              </a:rPr>
              <a:t>What would these parents know that I care about them? </a:t>
            </a:r>
          </a:p>
          <a:p>
            <a:pPr marL="171450" indent="-171450">
              <a:buFont typeface="Arial" panose="020B0604020202020204" pitchFamily="34" charset="0"/>
              <a:buChar char="•"/>
            </a:pPr>
            <a:r>
              <a:rPr lang="en-GB" sz="1200" kern="1200" dirty="0">
                <a:latin typeface="+mn-lt"/>
                <a:ea typeface="+mn-ea"/>
                <a:cs typeface="+mn-cs"/>
              </a:rPr>
              <a:t>What happens when I’ve managed to connect?</a:t>
            </a:r>
          </a:p>
          <a:p>
            <a:pPr marL="171450" indent="-171450">
              <a:buFont typeface="Arial" panose="020B0604020202020204" pitchFamily="34" charset="0"/>
              <a:buChar char="•"/>
            </a:pPr>
            <a:r>
              <a:rPr lang="en-GB" sz="1200" kern="1200" dirty="0">
                <a:latin typeface="+mn-lt"/>
                <a:ea typeface="+mn-ea"/>
                <a:cs typeface="+mn-cs"/>
              </a:rPr>
              <a:t>If I’ve not managed to connect…</a:t>
            </a:r>
          </a:p>
          <a:p>
            <a:pPr marL="628650" lvl="1" indent="-171450">
              <a:buFont typeface="Arial" panose="020B0604020202020204" pitchFamily="34" charset="0"/>
              <a:buChar char="•"/>
            </a:pPr>
            <a:r>
              <a:rPr lang="en-GB" sz="1200" kern="1200" dirty="0">
                <a:latin typeface="+mn-lt"/>
                <a:ea typeface="+mn-ea"/>
                <a:cs typeface="+mn-cs"/>
              </a:rPr>
              <a:t>What do they see when they see me?</a:t>
            </a:r>
          </a:p>
          <a:p>
            <a:pPr marL="628650" lvl="1" indent="-171450">
              <a:buFont typeface="Arial" panose="020B0604020202020204" pitchFamily="34" charset="0"/>
              <a:buChar char="•"/>
            </a:pPr>
            <a:r>
              <a:rPr lang="en-GB" sz="1200" kern="1200" dirty="0">
                <a:latin typeface="+mn-lt"/>
                <a:ea typeface="+mn-ea"/>
                <a:cs typeface="+mn-cs"/>
              </a:rPr>
              <a:t>What will make it easier for these parents to connect?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40559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sz="1200" dirty="0"/>
          </a:p>
          <a:p>
            <a:pPr marL="0" indent="0">
              <a:buFont typeface="Arial" panose="020B0604020202020204" pitchFamily="34" charset="0"/>
              <a:buNone/>
            </a:pPr>
            <a:endParaRPr lang="en-GB" sz="1200" dirty="0"/>
          </a:p>
          <a:p>
            <a:pPr marL="171450" indent="-171450">
              <a:buFont typeface="Arial" panose="020B0604020202020204" pitchFamily="34" charset="0"/>
              <a:buChar char="•"/>
            </a:pPr>
            <a:r>
              <a:rPr lang="en-GB" sz="1200" dirty="0"/>
              <a:t>What do you believe this parent is capable of?</a:t>
            </a:r>
          </a:p>
          <a:p>
            <a:pPr marL="171450" indent="-171450">
              <a:buFont typeface="Arial" panose="020B0604020202020204" pitchFamily="34" charset="0"/>
              <a:buChar char="•"/>
            </a:pPr>
            <a:r>
              <a:rPr lang="en-GB" sz="1200" dirty="0"/>
              <a:t>Does this parent know that you believe in them?</a:t>
            </a:r>
          </a:p>
          <a:p>
            <a:pPr marL="171450" indent="-171450">
              <a:buFont typeface="Arial" panose="020B0604020202020204" pitchFamily="34" charset="0"/>
              <a:buChar char="•"/>
            </a:pPr>
            <a:r>
              <a:rPr lang="en-GB" sz="1200" dirty="0"/>
              <a:t>How can you show the </a:t>
            </a:r>
            <a:r>
              <a:rPr lang="en-GB" dirty="0"/>
              <a:t>parents </a:t>
            </a:r>
            <a:r>
              <a:rPr lang="en-GB" sz="1200" dirty="0"/>
              <a:t>that you believe that they can achieve?</a:t>
            </a:r>
          </a:p>
          <a:p>
            <a:pPr marL="171450" indent="-171450">
              <a:buFont typeface="Arial" panose="020B0604020202020204" pitchFamily="34" charset="0"/>
              <a:buChar char="•"/>
            </a:pPr>
            <a:r>
              <a:rPr lang="en-GB" sz="1200" dirty="0"/>
              <a:t>What does this parent have to look forward to?</a:t>
            </a:r>
          </a:p>
          <a:p>
            <a:pPr marL="171450" indent="-171450">
              <a:buFont typeface="Arial" panose="020B0604020202020204" pitchFamily="34" charset="0"/>
              <a:buChar char="•"/>
            </a:pPr>
            <a:r>
              <a:rPr lang="en-GB" sz="1200" dirty="0"/>
              <a:t>What are the parent’s wishes for their future?</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2854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kern="1200" dirty="0">
                <a:latin typeface="+mn-lt"/>
                <a:ea typeface="+mn-ea"/>
                <a:cs typeface="+mn-cs"/>
              </a:rPr>
              <a:t>Think of a family you know, and think about the parent (s)/carers:</a:t>
            </a:r>
          </a:p>
          <a:p>
            <a:pPr marL="171450" indent="-171450">
              <a:buFont typeface="Arial" panose="020B0604020202020204" pitchFamily="34" charset="0"/>
              <a:buChar char="•"/>
            </a:pPr>
            <a:endParaRPr lang="en-GB" sz="1200" kern="1200" dirty="0">
              <a:latin typeface="+mn-lt"/>
              <a:ea typeface="+mn-ea"/>
              <a:cs typeface="+mn-cs"/>
            </a:endParaRPr>
          </a:p>
          <a:p>
            <a:pPr marL="171450" indent="-171450">
              <a:buFont typeface="Arial" panose="020B0604020202020204" pitchFamily="34" charset="0"/>
              <a:buChar char="•"/>
            </a:pPr>
            <a:r>
              <a:rPr lang="en-GB" sz="1200" kern="1200" dirty="0">
                <a:latin typeface="+mn-lt"/>
                <a:ea typeface="+mn-ea"/>
                <a:cs typeface="+mn-cs"/>
              </a:rPr>
              <a:t>What am I doing to meet those parents where they are at?</a:t>
            </a:r>
          </a:p>
          <a:p>
            <a:pPr marL="171450" indent="-171450">
              <a:buFont typeface="Arial" panose="020B0604020202020204" pitchFamily="34" charset="0"/>
              <a:buChar char="•"/>
            </a:pPr>
            <a:r>
              <a:rPr lang="en-GB" sz="1200" kern="1200" dirty="0">
                <a:latin typeface="+mn-lt"/>
                <a:ea typeface="+mn-ea"/>
                <a:cs typeface="+mn-cs"/>
              </a:rPr>
              <a:t>Do we use language they can easily understand?</a:t>
            </a:r>
          </a:p>
          <a:p>
            <a:pPr marL="171450" indent="-171450">
              <a:buFont typeface="Arial" panose="020B0604020202020204" pitchFamily="34" charset="0"/>
              <a:buChar char="•"/>
            </a:pPr>
            <a:r>
              <a:rPr lang="en-GB" sz="1200" kern="1200" dirty="0">
                <a:latin typeface="+mn-lt"/>
                <a:ea typeface="+mn-ea"/>
                <a:cs typeface="+mn-cs"/>
              </a:rPr>
              <a:t>How well do I know the parents?</a:t>
            </a:r>
          </a:p>
          <a:p>
            <a:pPr marL="171450" indent="-171450">
              <a:buFont typeface="Arial" panose="020B0604020202020204" pitchFamily="34" charset="0"/>
              <a:buChar char="•"/>
            </a:pPr>
            <a:r>
              <a:rPr lang="en-GB" sz="1200" kern="1200" dirty="0">
                <a:latin typeface="+mn-lt"/>
                <a:ea typeface="+mn-ea"/>
                <a:cs typeface="+mn-cs"/>
              </a:rPr>
              <a:t>What do I know about the parents that will help me to connect?</a:t>
            </a:r>
          </a:p>
          <a:p>
            <a:pPr marL="171450" indent="-171450">
              <a:buFont typeface="Arial" panose="020B0604020202020204" pitchFamily="34" charset="0"/>
              <a:buChar char="•"/>
            </a:pPr>
            <a:r>
              <a:rPr lang="en-GB" sz="1200" kern="1200" dirty="0">
                <a:latin typeface="+mn-lt"/>
                <a:ea typeface="+mn-ea"/>
                <a:cs typeface="+mn-cs"/>
              </a:rPr>
              <a:t>How do we show that we value them individually?</a:t>
            </a:r>
          </a:p>
          <a:p>
            <a:pPr marL="171450" indent="-171450">
              <a:buFont typeface="Arial" panose="020B0604020202020204" pitchFamily="34" charset="0"/>
              <a:buChar char="•"/>
            </a:pPr>
            <a:r>
              <a:rPr lang="en-GB" sz="1200" kern="1200" dirty="0">
                <a:latin typeface="+mn-lt"/>
                <a:ea typeface="+mn-ea"/>
                <a:cs typeface="+mn-cs"/>
              </a:rPr>
              <a:t>What have I noticed about these parents which helps me to build our relationship? </a:t>
            </a:r>
          </a:p>
          <a:p>
            <a:pPr marL="171450" indent="-171450">
              <a:buFont typeface="Arial" panose="020B0604020202020204" pitchFamily="34" charset="0"/>
              <a:buChar char="•"/>
            </a:pPr>
            <a:r>
              <a:rPr lang="en-GB" sz="1200" kern="1200" dirty="0">
                <a:latin typeface="+mn-lt"/>
                <a:ea typeface="+mn-ea"/>
                <a:cs typeface="+mn-cs"/>
              </a:rPr>
              <a:t>Where do these parents feel comfortable so that we can connect?</a:t>
            </a:r>
          </a:p>
          <a:p>
            <a:pPr marL="171450" indent="-171450">
              <a:buFont typeface="Arial" panose="020B0604020202020204" pitchFamily="34" charset="0"/>
              <a:buChar char="•"/>
            </a:pPr>
            <a:r>
              <a:rPr lang="en-GB" sz="1200" kern="1200" dirty="0">
                <a:latin typeface="+mn-lt"/>
                <a:ea typeface="+mn-ea"/>
                <a:cs typeface="+mn-cs"/>
              </a:rPr>
              <a:t>What do I know about how best to connect to these parents?</a:t>
            </a:r>
          </a:p>
          <a:p>
            <a:pPr marL="171450" indent="-171450">
              <a:buFont typeface="Arial" panose="020B0604020202020204" pitchFamily="34" charset="0"/>
              <a:buChar char="•"/>
            </a:pPr>
            <a:r>
              <a:rPr lang="en-GB" sz="1200" kern="1200" dirty="0">
                <a:latin typeface="+mn-lt"/>
                <a:ea typeface="+mn-ea"/>
                <a:cs typeface="+mn-cs"/>
              </a:rPr>
              <a:t>What would these parents know that I care about them? </a:t>
            </a:r>
          </a:p>
          <a:p>
            <a:pPr marL="171450" indent="-171450">
              <a:buFont typeface="Arial" panose="020B0604020202020204" pitchFamily="34" charset="0"/>
              <a:buChar char="•"/>
            </a:pPr>
            <a:r>
              <a:rPr lang="en-GB" sz="1200" kern="1200" dirty="0">
                <a:latin typeface="+mn-lt"/>
                <a:ea typeface="+mn-ea"/>
                <a:cs typeface="+mn-cs"/>
              </a:rPr>
              <a:t>What happens when I’ve managed to connect?</a:t>
            </a:r>
          </a:p>
          <a:p>
            <a:pPr marL="171450" indent="-171450">
              <a:buFont typeface="Arial" panose="020B0604020202020204" pitchFamily="34" charset="0"/>
              <a:buChar char="•"/>
            </a:pPr>
            <a:r>
              <a:rPr lang="en-GB" sz="1200" kern="1200" dirty="0">
                <a:latin typeface="+mn-lt"/>
                <a:ea typeface="+mn-ea"/>
                <a:cs typeface="+mn-cs"/>
              </a:rPr>
              <a:t>If I’ve not managed to connect…</a:t>
            </a:r>
          </a:p>
          <a:p>
            <a:pPr marL="628650" lvl="1" indent="-171450">
              <a:buFont typeface="Arial" panose="020B0604020202020204" pitchFamily="34" charset="0"/>
              <a:buChar char="•"/>
            </a:pPr>
            <a:r>
              <a:rPr lang="en-GB" sz="1200" kern="1200" dirty="0">
                <a:latin typeface="+mn-lt"/>
                <a:ea typeface="+mn-ea"/>
                <a:cs typeface="+mn-cs"/>
              </a:rPr>
              <a:t>What do they see when they see me?</a:t>
            </a:r>
          </a:p>
          <a:p>
            <a:pPr marL="628650" lvl="1" indent="-171450">
              <a:buFont typeface="Arial" panose="020B0604020202020204" pitchFamily="34" charset="0"/>
              <a:buChar char="•"/>
            </a:pPr>
            <a:r>
              <a:rPr lang="en-GB" sz="1200" kern="1200" dirty="0">
                <a:latin typeface="+mn-lt"/>
                <a:ea typeface="+mn-ea"/>
                <a:cs typeface="+mn-cs"/>
              </a:rPr>
              <a:t>What will make it easier for these parents to connect?</a:t>
            </a:r>
          </a:p>
          <a:p>
            <a:pPr marL="171450" indent="-171450">
              <a:buFont typeface="Arial" panose="020B0604020202020204" pitchFamily="34" charset="0"/>
              <a:buChar char="•"/>
            </a:pPr>
            <a:r>
              <a:rPr lang="en-GB" sz="1200" kern="1200" dirty="0">
                <a:latin typeface="+mn-lt"/>
                <a:ea typeface="+mn-ea"/>
                <a:cs typeface="+mn-cs"/>
              </a:rPr>
              <a:t>What am I doing to meet the child where they are at?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3333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latin typeface="+mn-lt"/>
              <a:ea typeface="+mn-ea"/>
              <a:cs typeface="+mn-cs"/>
            </a:endParaRPr>
          </a:p>
          <a:p>
            <a:endParaRPr lang="en-GB" sz="1200" dirty="0"/>
          </a:p>
          <a:p>
            <a:pPr marL="171450" indent="-171450">
              <a:buFont typeface="Arial" panose="020B0604020202020204" pitchFamily="34" charset="0"/>
              <a:buChar char="•"/>
            </a:pPr>
            <a:r>
              <a:rPr lang="en-GB" sz="1200" dirty="0"/>
              <a:t>Who does these adults trust?</a:t>
            </a:r>
          </a:p>
          <a:p>
            <a:pPr marL="171450" indent="-171450">
              <a:buFont typeface="Arial" panose="020B0604020202020204" pitchFamily="34" charset="0"/>
              <a:buChar char="•"/>
            </a:pPr>
            <a:r>
              <a:rPr lang="en-GB" sz="1200" dirty="0"/>
              <a:t>Who would they turn to if they had a problem?</a:t>
            </a:r>
          </a:p>
          <a:p>
            <a:pPr marL="171450" indent="-171450">
              <a:buFont typeface="Arial" panose="020B0604020202020204" pitchFamily="34" charset="0"/>
              <a:buChar char="•"/>
            </a:pPr>
            <a:r>
              <a:rPr lang="en-GB" sz="1200" dirty="0"/>
              <a:t>Who is/are the person/people they trust most in their homelife?</a:t>
            </a:r>
          </a:p>
          <a:p>
            <a:pPr marL="171450" indent="-171450">
              <a:buFont typeface="Arial" panose="020B0604020202020204" pitchFamily="34" charset="0"/>
              <a:buChar char="•"/>
            </a:pPr>
            <a:r>
              <a:rPr lang="en-GB" sz="1200" dirty="0"/>
              <a:t>Who is/are their trusted professional(s)?</a:t>
            </a:r>
          </a:p>
          <a:p>
            <a:pPr marL="171450" indent="-171450">
              <a:buFont typeface="Arial" panose="020B0604020202020204" pitchFamily="34" charset="0"/>
              <a:buChar char="•"/>
            </a:pPr>
            <a:r>
              <a:rPr lang="en-GB" sz="1200" dirty="0"/>
              <a:t>Do the professional(s) know how important they are to the parents?</a:t>
            </a:r>
          </a:p>
          <a:p>
            <a:pPr marL="171450" indent="-171450">
              <a:buFont typeface="Arial" panose="020B0604020202020204" pitchFamily="34" charset="0"/>
              <a:buChar char="•"/>
            </a:pPr>
            <a:r>
              <a:rPr lang="en-GB" sz="1200" dirty="0"/>
              <a:t>How can the professional maintain the relationship over time?</a:t>
            </a:r>
          </a:p>
          <a:p>
            <a:pPr marL="171450" indent="-171450">
              <a:buFont typeface="Arial" panose="020B0604020202020204" pitchFamily="34" charset="0"/>
              <a:buChar char="•"/>
            </a:pPr>
            <a:r>
              <a:rPr lang="en-GB" sz="1200" dirty="0"/>
              <a:t>Who else is influencing them? Is this a good influence?</a:t>
            </a:r>
          </a:p>
          <a:p>
            <a:pPr marL="171450" indent="-171450">
              <a:buFont typeface="Arial" panose="020B0604020202020204" pitchFamily="34" charset="0"/>
              <a:buChar char="•"/>
            </a:pPr>
            <a:r>
              <a:rPr lang="en-GB" sz="1200" dirty="0"/>
              <a:t>Who else is in their network of support in family and social life?</a:t>
            </a:r>
          </a:p>
          <a:p>
            <a:pPr marL="171450" indent="-171450">
              <a:buFont typeface="Arial" panose="020B0604020202020204" pitchFamily="34" charset="0"/>
              <a:buChar char="•"/>
            </a:pPr>
            <a:r>
              <a:rPr lang="en-GB" sz="1200" dirty="0"/>
              <a:t>If there’s no one, how do we start to enable a new relationship?</a:t>
            </a:r>
          </a:p>
          <a:p>
            <a:pPr marL="171450" indent="-171450">
              <a:buFont typeface="Arial" panose="020B0604020202020204" pitchFamily="34" charset="0"/>
              <a:buChar char="•"/>
            </a:pPr>
            <a:r>
              <a:rPr lang="en-GB" sz="1200" dirty="0"/>
              <a:t>Who do these adults child not trust?</a:t>
            </a:r>
          </a:p>
          <a:p>
            <a:pPr marL="171450" indent="-171450">
              <a:buFont typeface="Arial" panose="020B0604020202020204" pitchFamily="34" charset="0"/>
              <a:buChar char="•"/>
            </a:pPr>
            <a:r>
              <a:rPr lang="en-GB" sz="1200" dirty="0"/>
              <a:t>How do I know all these things?</a:t>
            </a:r>
            <a:endParaRPr lang="en-GB" sz="1100"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2999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latin typeface="+mn-lt"/>
              <a:ea typeface="+mn-ea"/>
              <a:cs typeface="+mn-cs"/>
            </a:endParaRPr>
          </a:p>
          <a:p>
            <a:endParaRPr lang="en-GB" sz="1200" dirty="0"/>
          </a:p>
          <a:p>
            <a:pPr marL="171450" indent="-171450">
              <a:buFont typeface="Arial" panose="020B0604020202020204" pitchFamily="34" charset="0"/>
              <a:buChar char="•"/>
            </a:pPr>
            <a:r>
              <a:rPr lang="en-GB" sz="1200" dirty="0"/>
              <a:t>Who does these adults trust?</a:t>
            </a:r>
          </a:p>
          <a:p>
            <a:pPr marL="171450" indent="-171450">
              <a:buFont typeface="Arial" panose="020B0604020202020204" pitchFamily="34" charset="0"/>
              <a:buChar char="•"/>
            </a:pPr>
            <a:r>
              <a:rPr lang="en-GB" sz="1200" dirty="0"/>
              <a:t>Who would they turn to if they had a problem?</a:t>
            </a:r>
          </a:p>
          <a:p>
            <a:pPr marL="171450" indent="-171450">
              <a:buFont typeface="Arial" panose="020B0604020202020204" pitchFamily="34" charset="0"/>
              <a:buChar char="•"/>
            </a:pPr>
            <a:r>
              <a:rPr lang="en-GB" sz="1200" dirty="0"/>
              <a:t>Who is/are the person/people they trust most in their homelife?</a:t>
            </a:r>
          </a:p>
          <a:p>
            <a:pPr marL="171450" indent="-171450">
              <a:buFont typeface="Arial" panose="020B0604020202020204" pitchFamily="34" charset="0"/>
              <a:buChar char="•"/>
            </a:pPr>
            <a:r>
              <a:rPr lang="en-GB" sz="1200" dirty="0"/>
              <a:t>Who is/are their trusted professional(s)?</a:t>
            </a:r>
          </a:p>
          <a:p>
            <a:pPr marL="171450" indent="-171450">
              <a:buFont typeface="Arial" panose="020B0604020202020204" pitchFamily="34" charset="0"/>
              <a:buChar char="•"/>
            </a:pPr>
            <a:r>
              <a:rPr lang="en-GB" sz="1200" dirty="0"/>
              <a:t>Do the professional(s) know how important they are to the parents?</a:t>
            </a:r>
          </a:p>
          <a:p>
            <a:pPr marL="171450" indent="-171450">
              <a:buFont typeface="Arial" panose="020B0604020202020204" pitchFamily="34" charset="0"/>
              <a:buChar char="•"/>
            </a:pPr>
            <a:r>
              <a:rPr lang="en-GB" sz="1200" dirty="0"/>
              <a:t>How can the professional maintain the relationship over time?</a:t>
            </a:r>
          </a:p>
          <a:p>
            <a:pPr marL="171450" indent="-171450">
              <a:buFont typeface="Arial" panose="020B0604020202020204" pitchFamily="34" charset="0"/>
              <a:buChar char="•"/>
            </a:pPr>
            <a:r>
              <a:rPr lang="en-GB" sz="1200" dirty="0"/>
              <a:t>Who else is influencing them? Is this a good influence?</a:t>
            </a:r>
          </a:p>
          <a:p>
            <a:pPr marL="171450" indent="-171450">
              <a:buFont typeface="Arial" panose="020B0604020202020204" pitchFamily="34" charset="0"/>
              <a:buChar char="•"/>
            </a:pPr>
            <a:r>
              <a:rPr lang="en-GB" sz="1200" dirty="0"/>
              <a:t>Who else is in their network of support in family and social life?</a:t>
            </a:r>
          </a:p>
          <a:p>
            <a:pPr marL="171450" indent="-171450">
              <a:buFont typeface="Arial" panose="020B0604020202020204" pitchFamily="34" charset="0"/>
              <a:buChar char="•"/>
            </a:pPr>
            <a:r>
              <a:rPr lang="en-GB" sz="1200" dirty="0"/>
              <a:t>If there’s no one, how do we start to enable a new relationship?</a:t>
            </a:r>
          </a:p>
          <a:p>
            <a:pPr marL="171450" indent="-171450">
              <a:buFont typeface="Arial" panose="020B0604020202020204" pitchFamily="34" charset="0"/>
              <a:buChar char="•"/>
            </a:pPr>
            <a:r>
              <a:rPr lang="en-GB" sz="1200" dirty="0"/>
              <a:t>Who do these adults child not trust?</a:t>
            </a:r>
          </a:p>
          <a:p>
            <a:pPr marL="171450" indent="-171450">
              <a:buFont typeface="Arial" panose="020B0604020202020204" pitchFamily="34" charset="0"/>
              <a:buChar char="•"/>
            </a:pPr>
            <a:r>
              <a:rPr lang="en-GB" sz="1200" dirty="0"/>
              <a:t>How do I know all these things?</a:t>
            </a:r>
            <a:endParaRPr lang="en-GB" sz="1100"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9311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sz="1200" dirty="0"/>
          </a:p>
          <a:p>
            <a:pPr marL="0" indent="0">
              <a:buFont typeface="Arial" panose="020B0604020202020204" pitchFamily="34" charset="0"/>
              <a:buNone/>
            </a:pPr>
            <a:endParaRPr lang="en-GB" sz="1200" dirty="0"/>
          </a:p>
          <a:p>
            <a:pPr marL="342900" indent="-342900">
              <a:buFont typeface="Arial" panose="020B0604020202020204" pitchFamily="34" charset="0"/>
              <a:buChar char="•"/>
            </a:pPr>
            <a:r>
              <a:rPr lang="en-GB" sz="1200" dirty="0"/>
              <a:t>Are these parents stigmatised in any way?</a:t>
            </a:r>
          </a:p>
          <a:p>
            <a:pPr marL="342900" indent="-342900">
              <a:buFont typeface="Arial" panose="020B0604020202020204" pitchFamily="34" charset="0"/>
              <a:buChar char="•"/>
            </a:pPr>
            <a:r>
              <a:rPr lang="en-GB" sz="1200" dirty="0"/>
              <a:t>Can the child make sense of their life story?</a:t>
            </a:r>
          </a:p>
          <a:p>
            <a:pPr marL="342900" indent="-342900">
              <a:buFont typeface="Arial" panose="020B0604020202020204" pitchFamily="34" charset="0"/>
              <a:buChar char="•"/>
            </a:pPr>
            <a:r>
              <a:rPr lang="en-GB" sz="1200" dirty="0"/>
              <a:t>Have they got a place in their life to do the sensemaking?</a:t>
            </a:r>
          </a:p>
          <a:p>
            <a:pPr marL="342900" indent="-342900">
              <a:buFont typeface="Arial" panose="020B0604020202020204" pitchFamily="34" charset="0"/>
              <a:buChar char="•"/>
            </a:pPr>
            <a:r>
              <a:rPr lang="en-GB" sz="1200" dirty="0"/>
              <a:t>Are there ways that they can share their life story?</a:t>
            </a:r>
          </a:p>
          <a:p>
            <a:pPr marL="342900" indent="-342900">
              <a:buFont typeface="Arial" panose="020B0604020202020204" pitchFamily="34" charset="0"/>
              <a:buChar char="•"/>
            </a:pPr>
            <a:r>
              <a:rPr lang="en-GB" sz="1200" dirty="0"/>
              <a:t>Can they find hope despite previous trauma?</a:t>
            </a:r>
          </a:p>
          <a:p>
            <a:pPr marL="342900" indent="-342900">
              <a:buFont typeface="Arial" panose="020B0604020202020204" pitchFamily="34" charset="0"/>
              <a:buChar char="•"/>
            </a:pPr>
            <a:r>
              <a:rPr lang="en-GB" sz="1200" dirty="0"/>
              <a:t>Can they move on from the trauma?</a:t>
            </a:r>
          </a:p>
          <a:p>
            <a:pPr marL="342900" indent="-342900">
              <a:buFont typeface="Arial" panose="020B0604020202020204" pitchFamily="34" charset="0"/>
              <a:buChar char="•"/>
            </a:pPr>
            <a:r>
              <a:rPr lang="en-GB" sz="1200" dirty="0"/>
              <a:t>Where or how are they able to engage with life and relax despite past experiences?</a:t>
            </a:r>
          </a:p>
          <a:p>
            <a:pPr marL="342900" indent="-342900">
              <a:buFont typeface="Arial" panose="020B0604020202020204" pitchFamily="34" charset="0"/>
              <a:buChar char="•"/>
            </a:pPr>
            <a:r>
              <a:rPr lang="en-GB" sz="1200" dirty="0"/>
              <a:t>What does this child have to look forward to and what are their hopes</a:t>
            </a:r>
            <a:r>
              <a:rPr lang="en-GB" sz="1100" dirty="0"/>
              <a:t>?</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40570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sz="1200" dirty="0"/>
          </a:p>
          <a:p>
            <a:pPr marL="0" indent="0">
              <a:buFont typeface="Arial" panose="020B0604020202020204" pitchFamily="34" charset="0"/>
              <a:buNone/>
            </a:pPr>
            <a:endParaRPr lang="en-GB" sz="1200" dirty="0"/>
          </a:p>
          <a:p>
            <a:pPr marL="342900" indent="-342900">
              <a:buFont typeface="Arial" panose="020B0604020202020204" pitchFamily="34" charset="0"/>
              <a:buChar char="•"/>
            </a:pPr>
            <a:r>
              <a:rPr lang="en-GB" sz="1200" dirty="0"/>
              <a:t>Are these parents stigmatised in any way?</a:t>
            </a:r>
          </a:p>
          <a:p>
            <a:pPr marL="342900" indent="-342900">
              <a:buFont typeface="Arial" panose="020B0604020202020204" pitchFamily="34" charset="0"/>
              <a:buChar char="•"/>
            </a:pPr>
            <a:r>
              <a:rPr lang="en-GB" sz="1200" dirty="0"/>
              <a:t>Can the child make sense of their life story?</a:t>
            </a:r>
          </a:p>
          <a:p>
            <a:pPr marL="342900" indent="-342900">
              <a:buFont typeface="Arial" panose="020B0604020202020204" pitchFamily="34" charset="0"/>
              <a:buChar char="•"/>
            </a:pPr>
            <a:r>
              <a:rPr lang="en-GB" sz="1200" dirty="0"/>
              <a:t>Have they got a place in their life to do the sensemaking?</a:t>
            </a:r>
          </a:p>
          <a:p>
            <a:pPr marL="342900" indent="-342900">
              <a:buFont typeface="Arial" panose="020B0604020202020204" pitchFamily="34" charset="0"/>
              <a:buChar char="•"/>
            </a:pPr>
            <a:r>
              <a:rPr lang="en-GB" sz="1200" dirty="0"/>
              <a:t>Are there ways that they can share their life story?</a:t>
            </a:r>
          </a:p>
          <a:p>
            <a:pPr marL="342900" indent="-342900">
              <a:buFont typeface="Arial" panose="020B0604020202020204" pitchFamily="34" charset="0"/>
              <a:buChar char="•"/>
            </a:pPr>
            <a:r>
              <a:rPr lang="en-GB" sz="1200" dirty="0"/>
              <a:t>Can they find hope despite previous trauma?</a:t>
            </a:r>
          </a:p>
          <a:p>
            <a:pPr marL="342900" indent="-342900">
              <a:buFont typeface="Arial" panose="020B0604020202020204" pitchFamily="34" charset="0"/>
              <a:buChar char="•"/>
            </a:pPr>
            <a:r>
              <a:rPr lang="en-GB" sz="1200" dirty="0"/>
              <a:t>Can they move on from the trauma?</a:t>
            </a:r>
          </a:p>
          <a:p>
            <a:pPr marL="342900" indent="-342900">
              <a:buFont typeface="Arial" panose="020B0604020202020204" pitchFamily="34" charset="0"/>
              <a:buChar char="•"/>
            </a:pPr>
            <a:r>
              <a:rPr lang="en-GB" sz="1200" dirty="0"/>
              <a:t>Where or how are they able to engage with life and relax despite past experiences?</a:t>
            </a:r>
          </a:p>
          <a:p>
            <a:pPr marL="342900" indent="-342900">
              <a:buFont typeface="Arial" panose="020B0604020202020204" pitchFamily="34" charset="0"/>
              <a:buChar char="•"/>
            </a:pPr>
            <a:r>
              <a:rPr lang="en-GB" sz="1200" dirty="0"/>
              <a:t>What does this child have to look forward to and what are their hopes</a:t>
            </a:r>
            <a:r>
              <a:rPr lang="en-GB" sz="1100" dirty="0"/>
              <a:t>?</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14254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sz="1200" dirty="0"/>
          </a:p>
          <a:p>
            <a:pPr marL="0" indent="0">
              <a:buFont typeface="Arial" panose="020B0604020202020204" pitchFamily="34" charset="0"/>
              <a:buNone/>
            </a:pPr>
            <a:endParaRPr lang="en-GB" sz="1200" dirty="0"/>
          </a:p>
          <a:p>
            <a:pPr marL="342900" indent="-342900">
              <a:buFont typeface="Arial" panose="020B0604020202020204" pitchFamily="34" charset="0"/>
              <a:buChar char="•"/>
            </a:pPr>
            <a:r>
              <a:rPr lang="en-GB" sz="1200" dirty="0"/>
              <a:t>Where does/do this parent (s) feel most comfortable?</a:t>
            </a:r>
          </a:p>
          <a:p>
            <a:pPr marL="342900" indent="-342900">
              <a:buFont typeface="Arial" panose="020B0604020202020204" pitchFamily="34" charset="0"/>
              <a:buChar char="•"/>
            </a:pPr>
            <a:r>
              <a:rPr lang="en-GB" sz="1200" dirty="0"/>
              <a:t>Who do they consider their main family?</a:t>
            </a:r>
          </a:p>
          <a:p>
            <a:pPr marL="342900" indent="-342900">
              <a:buFont typeface="Arial" panose="020B0604020202020204" pitchFamily="34" charset="0"/>
              <a:buChar char="•"/>
            </a:pPr>
            <a:r>
              <a:rPr lang="en-GB" sz="1200" dirty="0"/>
              <a:t>What makes this parent’s eyes light up?</a:t>
            </a:r>
          </a:p>
          <a:p>
            <a:pPr marL="342900" indent="-342900">
              <a:buFont typeface="Arial" panose="020B0604020202020204" pitchFamily="34" charset="0"/>
              <a:buChar char="•"/>
            </a:pPr>
            <a:r>
              <a:rPr lang="en-GB" sz="1200" dirty="0"/>
              <a:t>If not, how might we support the parent to find something for themselves that they can feel passion?</a:t>
            </a:r>
          </a:p>
          <a:p>
            <a:pPr marL="342900" indent="-342900">
              <a:buFont typeface="Arial" panose="020B0604020202020204" pitchFamily="34" charset="0"/>
              <a:buChar char="•"/>
            </a:pPr>
            <a:r>
              <a:rPr lang="en-GB" sz="1200" dirty="0"/>
              <a:t>Where do they feel they belong and feel part of something?</a:t>
            </a:r>
          </a:p>
          <a:p>
            <a:pPr marL="342900" indent="-342900">
              <a:buFont typeface="Arial" panose="020B0604020202020204" pitchFamily="34" charset="0"/>
              <a:buChar char="•"/>
            </a:pPr>
            <a:r>
              <a:rPr lang="en-GB" sz="1200" dirty="0"/>
              <a:t>Where do they find people like them? </a:t>
            </a:r>
          </a:p>
          <a:p>
            <a:pPr marL="342900" indent="-342900">
              <a:buFont typeface="Arial" panose="020B0604020202020204" pitchFamily="34" charset="0"/>
              <a:buChar char="•"/>
            </a:pPr>
            <a:r>
              <a:rPr lang="en-GB" sz="1200" dirty="0"/>
              <a:t>Where do they feel accepted for being themselves? </a:t>
            </a:r>
          </a:p>
          <a:p>
            <a:pPr marL="342900" indent="-342900">
              <a:buFont typeface="Arial" panose="020B0604020202020204" pitchFamily="34" charset="0"/>
              <a:buChar char="•"/>
            </a:pPr>
            <a:r>
              <a:rPr lang="en-GB" sz="1200" dirty="0"/>
              <a:t>Who do they think likes them?</a:t>
            </a:r>
          </a:p>
          <a:p>
            <a:pPr marL="342900" indent="-342900">
              <a:buFont typeface="Arial" panose="020B0604020202020204" pitchFamily="34" charset="0"/>
              <a:buChar char="•"/>
            </a:pPr>
            <a:r>
              <a:rPr lang="en-GB" sz="1200" dirty="0"/>
              <a:t>Are there any needs or difficulties?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01181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sz="1200" dirty="0"/>
          </a:p>
          <a:p>
            <a:pPr marL="0" indent="0">
              <a:buFont typeface="Arial" panose="020B0604020202020204" pitchFamily="34" charset="0"/>
              <a:buNone/>
            </a:pPr>
            <a:endParaRPr lang="en-GB" sz="1200" dirty="0"/>
          </a:p>
          <a:p>
            <a:pPr marL="342900" indent="-342900">
              <a:buFont typeface="Arial" panose="020B0604020202020204" pitchFamily="34" charset="0"/>
              <a:buChar char="•"/>
            </a:pPr>
            <a:r>
              <a:rPr lang="en-GB" sz="1200" dirty="0"/>
              <a:t>Where does/do this parent (s) feel most comfortable?</a:t>
            </a:r>
          </a:p>
          <a:p>
            <a:pPr marL="342900" indent="-342900">
              <a:buFont typeface="Arial" panose="020B0604020202020204" pitchFamily="34" charset="0"/>
              <a:buChar char="•"/>
            </a:pPr>
            <a:r>
              <a:rPr lang="en-GB" sz="1200" dirty="0"/>
              <a:t>Who do they consider their main family?</a:t>
            </a:r>
          </a:p>
          <a:p>
            <a:pPr marL="342900" indent="-342900">
              <a:buFont typeface="Arial" panose="020B0604020202020204" pitchFamily="34" charset="0"/>
              <a:buChar char="•"/>
            </a:pPr>
            <a:r>
              <a:rPr lang="en-GB" sz="1200" dirty="0"/>
              <a:t>What makes this parent’s eyes light up?</a:t>
            </a:r>
          </a:p>
          <a:p>
            <a:pPr marL="342900" indent="-342900">
              <a:buFont typeface="Arial" panose="020B0604020202020204" pitchFamily="34" charset="0"/>
              <a:buChar char="•"/>
            </a:pPr>
            <a:r>
              <a:rPr lang="en-GB" sz="1200" dirty="0"/>
              <a:t>If not, how might we support the parent to find something for themselves that they can feel passion?</a:t>
            </a:r>
          </a:p>
          <a:p>
            <a:pPr marL="342900" indent="-342900">
              <a:buFont typeface="Arial" panose="020B0604020202020204" pitchFamily="34" charset="0"/>
              <a:buChar char="•"/>
            </a:pPr>
            <a:r>
              <a:rPr lang="en-GB" sz="1200" dirty="0"/>
              <a:t>Where do they feel they belong and feel part of something?</a:t>
            </a:r>
          </a:p>
          <a:p>
            <a:pPr marL="342900" indent="-342900">
              <a:buFont typeface="Arial" panose="020B0604020202020204" pitchFamily="34" charset="0"/>
              <a:buChar char="•"/>
            </a:pPr>
            <a:r>
              <a:rPr lang="en-GB" sz="1200" dirty="0"/>
              <a:t>Where do they find people like them? </a:t>
            </a:r>
          </a:p>
          <a:p>
            <a:pPr marL="342900" indent="-342900">
              <a:buFont typeface="Arial" panose="020B0604020202020204" pitchFamily="34" charset="0"/>
              <a:buChar char="•"/>
            </a:pPr>
            <a:r>
              <a:rPr lang="en-GB" sz="1200" dirty="0"/>
              <a:t>Where do they feel accepted for being themselves? </a:t>
            </a:r>
          </a:p>
          <a:p>
            <a:pPr marL="342900" indent="-342900">
              <a:buFont typeface="Arial" panose="020B0604020202020204" pitchFamily="34" charset="0"/>
              <a:buChar char="•"/>
            </a:pPr>
            <a:r>
              <a:rPr lang="en-GB" sz="1200" dirty="0"/>
              <a:t>Who do they think likes them?</a:t>
            </a:r>
          </a:p>
          <a:p>
            <a:pPr marL="342900" indent="-342900">
              <a:buFont typeface="Arial" panose="020B0604020202020204" pitchFamily="34" charset="0"/>
              <a:buChar char="•"/>
            </a:pPr>
            <a:r>
              <a:rPr lang="en-GB" sz="1200" dirty="0"/>
              <a:t>Are there any needs or difficulties?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29881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sz="1200" dirty="0"/>
          </a:p>
          <a:p>
            <a:pPr marL="0" indent="0">
              <a:buFont typeface="Arial" panose="020B0604020202020204" pitchFamily="34" charset="0"/>
              <a:buNone/>
            </a:pPr>
            <a:endParaRPr lang="en-GB" sz="1200" dirty="0"/>
          </a:p>
          <a:p>
            <a:pPr marL="171450" indent="-171450">
              <a:buFont typeface="Arial" panose="020B0604020202020204" pitchFamily="34" charset="0"/>
              <a:buChar char="•"/>
            </a:pPr>
            <a:r>
              <a:rPr lang="en-GB" sz="1200" dirty="0"/>
              <a:t>What do you believe this parent is capable of?</a:t>
            </a:r>
          </a:p>
          <a:p>
            <a:pPr marL="171450" indent="-171450">
              <a:buFont typeface="Arial" panose="020B0604020202020204" pitchFamily="34" charset="0"/>
              <a:buChar char="•"/>
            </a:pPr>
            <a:r>
              <a:rPr lang="en-GB" sz="1200" dirty="0"/>
              <a:t>Does this parent know that you believe in them?</a:t>
            </a:r>
          </a:p>
          <a:p>
            <a:pPr marL="171450" indent="-171450">
              <a:buFont typeface="Arial" panose="020B0604020202020204" pitchFamily="34" charset="0"/>
              <a:buChar char="•"/>
            </a:pPr>
            <a:r>
              <a:rPr lang="en-GB" sz="1200" dirty="0"/>
              <a:t>How can you show the </a:t>
            </a:r>
            <a:r>
              <a:rPr lang="en-GB" dirty="0"/>
              <a:t>parents </a:t>
            </a:r>
            <a:r>
              <a:rPr lang="en-GB" sz="1200" dirty="0"/>
              <a:t>that you believe that they can achieve?</a:t>
            </a:r>
          </a:p>
          <a:p>
            <a:pPr marL="171450" indent="-171450">
              <a:buFont typeface="Arial" panose="020B0604020202020204" pitchFamily="34" charset="0"/>
              <a:buChar char="•"/>
            </a:pPr>
            <a:r>
              <a:rPr lang="en-GB" sz="1200" dirty="0"/>
              <a:t>What does this parent have to look forward to?</a:t>
            </a:r>
          </a:p>
          <a:p>
            <a:pPr marL="171450" indent="-171450">
              <a:buFont typeface="Arial" panose="020B0604020202020204" pitchFamily="34" charset="0"/>
              <a:buChar char="•"/>
            </a:pPr>
            <a:r>
              <a:rPr lang="en-GB" sz="1200" dirty="0"/>
              <a:t>What are the parent’s wishes for their future?</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0191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C15A9-C79E-534E-83A2-211635551595}"/>
              </a:ext>
            </a:extLst>
          </p:cNvPr>
          <p:cNvSpPr>
            <a:spLocks noGrp="1"/>
          </p:cNvSpPr>
          <p:nvPr>
            <p:ph type="ctrTitle"/>
          </p:nvPr>
        </p:nvSpPr>
        <p:spPr>
          <a:xfrm>
            <a:off x="1524000" y="1122363"/>
            <a:ext cx="9144000" cy="2387600"/>
          </a:xfrm>
        </p:spPr>
        <p:txBody>
          <a:bodyPr anchor="b"/>
          <a:lstStyle>
            <a:lvl1pPr algn="ctr">
              <a:defRPr sz="6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B50B8520-D0D1-7941-A98C-03152BCDD8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C538A64-1AC4-E443-9C03-1F935970202C}"/>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5" name="Footer Placeholder 4">
            <a:extLst>
              <a:ext uri="{FF2B5EF4-FFF2-40B4-BE49-F238E27FC236}">
                <a16:creationId xmlns:a16="http://schemas.microsoft.com/office/drawing/2014/main" id="{EE1F5771-037E-1044-8907-E005ABBC04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C160EF-C47B-4046-933B-827FC18EAA9D}"/>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769461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E1462-A305-444C-A00D-EC2CC0669684}"/>
              </a:ext>
            </a:extLst>
          </p:cNvPr>
          <p:cNvSpPr>
            <a:spLocks noGrp="1"/>
          </p:cNvSpPr>
          <p:nvPr>
            <p:ph type="title"/>
          </p:nvPr>
        </p:nvSpPr>
        <p:spPr/>
        <p:txBody>
          <a:bodyPr/>
          <a:lstStyle/>
          <a:p>
            <a:r>
              <a:rPr lang="en-GB" dirty="0"/>
              <a:t>Click to edit Master title style</a:t>
            </a:r>
            <a:endParaRPr lang="en-US" dirty="0"/>
          </a:p>
        </p:txBody>
      </p:sp>
      <p:sp>
        <p:nvSpPr>
          <p:cNvPr id="3" name="Vertical Text Placeholder 2">
            <a:extLst>
              <a:ext uri="{FF2B5EF4-FFF2-40B4-BE49-F238E27FC236}">
                <a16:creationId xmlns:a16="http://schemas.microsoft.com/office/drawing/2014/main" id="{0B7FA7B9-C137-CA4E-AF09-0F1642314DD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A098C74-3CE9-9449-98DD-DB54D7B2E2FB}"/>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5" name="Footer Placeholder 4">
            <a:extLst>
              <a:ext uri="{FF2B5EF4-FFF2-40B4-BE49-F238E27FC236}">
                <a16:creationId xmlns:a16="http://schemas.microsoft.com/office/drawing/2014/main" id="{214A24E0-1C3B-964C-85DF-2B6AFF8149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3D4284-24B1-7440-945D-E564DDD5C3E7}"/>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1510282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B6FEE6-6361-F746-9DE1-7D18EFC506C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44B7015-EC90-4348-B862-0162C36AFB1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BE6A48E-B1B8-B748-9BC3-633C830C5BED}"/>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5" name="Footer Placeholder 4">
            <a:extLst>
              <a:ext uri="{FF2B5EF4-FFF2-40B4-BE49-F238E27FC236}">
                <a16:creationId xmlns:a16="http://schemas.microsoft.com/office/drawing/2014/main" id="{62F2C13D-09BD-ED47-99B9-E3D45166E3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27B9FC-DEF6-F742-9163-C44DDBAE38A8}"/>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809993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28430-81D8-D144-B0E8-5A70624EC7F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62350F0-CDBF-7946-A51F-D6DE2080C4F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D4ABA8C-B00C-A346-866D-2C64C911C92B}"/>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5" name="Footer Placeholder 4">
            <a:extLst>
              <a:ext uri="{FF2B5EF4-FFF2-40B4-BE49-F238E27FC236}">
                <a16:creationId xmlns:a16="http://schemas.microsoft.com/office/drawing/2014/main" id="{B1119131-36CF-4141-AF54-F5AC53DFA4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87744B-1040-EC4E-9845-B269477BAB6C}"/>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778761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5E85F-873E-DA4B-BE9A-F2D3A5238D0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9357D5D-7E54-8C4B-A01E-3986C9BC9E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BE87032-9D0C-9B40-A512-B0DD9FA05454}"/>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5" name="Footer Placeholder 4">
            <a:extLst>
              <a:ext uri="{FF2B5EF4-FFF2-40B4-BE49-F238E27FC236}">
                <a16:creationId xmlns:a16="http://schemas.microsoft.com/office/drawing/2014/main" id="{F89E72E0-0E84-D740-8022-480AE1158E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A365BE-D23B-EB4F-8EFD-61732150588D}"/>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975886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98BB5-A769-134F-852B-C620C75722C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4E937C5-9431-0741-9769-C0D7DD416B0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B1D14F0-F034-2F4B-B414-81B2C3E9CF9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45E3D28-FE38-4F4E-9F51-71998FF3E7F4}"/>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6" name="Footer Placeholder 5">
            <a:extLst>
              <a:ext uri="{FF2B5EF4-FFF2-40B4-BE49-F238E27FC236}">
                <a16:creationId xmlns:a16="http://schemas.microsoft.com/office/drawing/2014/main" id="{2172D298-9109-E444-AB49-F41CCA628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38E86D-1FB9-554A-B1FC-49278004DB0A}"/>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422237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7B2A9-2BBB-DA4C-8E75-ECB86B116B7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C2ED5D2-1DBE-8F47-8C02-6F736CD420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6A2742E-1A26-8145-B1B9-A33C4A653C2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3FE27CD-8808-4D4F-9DF5-90B9FE0967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559E36A-1A3D-1647-956D-66A8EE8F6DC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7D23A67-77FE-F44F-B2A9-6262692DF229}"/>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8" name="Footer Placeholder 7">
            <a:extLst>
              <a:ext uri="{FF2B5EF4-FFF2-40B4-BE49-F238E27FC236}">
                <a16:creationId xmlns:a16="http://schemas.microsoft.com/office/drawing/2014/main" id="{E5FC5A9F-C465-6A41-9070-93593D03E42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43DD14-EDE1-F140-8095-170CA836F0D5}"/>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956945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8B575-9279-284E-B059-1BB5EA8014B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519349E-F5B6-7546-852B-3A92F5F98D3F}"/>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4" name="Footer Placeholder 3">
            <a:extLst>
              <a:ext uri="{FF2B5EF4-FFF2-40B4-BE49-F238E27FC236}">
                <a16:creationId xmlns:a16="http://schemas.microsoft.com/office/drawing/2014/main" id="{20068932-6BE9-9148-BEA0-E5D224AAB20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264371-1334-1E43-9723-184DD1CD967A}"/>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1020889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A1B7B3-3541-5146-BA07-EEFAD773240E}"/>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3" name="Footer Placeholder 2">
            <a:extLst>
              <a:ext uri="{FF2B5EF4-FFF2-40B4-BE49-F238E27FC236}">
                <a16:creationId xmlns:a16="http://schemas.microsoft.com/office/drawing/2014/main" id="{1791BC18-C100-F54E-B07C-9BE78AA2304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E518AA-C1D8-4A44-97DC-142D2639F480}"/>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149953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9EC67-4EB5-F644-8F9D-CBCC25AFBAF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EC2CB10-B8DF-544C-90A2-35C45D8D6A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6F676E21-AC27-D64A-9652-C48F75E6E9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3E70889-9E0F-5746-A166-4D8236E20E3C}"/>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6" name="Footer Placeholder 5">
            <a:extLst>
              <a:ext uri="{FF2B5EF4-FFF2-40B4-BE49-F238E27FC236}">
                <a16:creationId xmlns:a16="http://schemas.microsoft.com/office/drawing/2014/main" id="{57BC2520-FB06-A04D-A4E0-CD46B4CC66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11278C-5D56-E349-A724-352F10FE87DF}"/>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3265058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7DBBA-C385-F949-94AE-4C3E7903CA8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620C4D2-2B25-184D-B943-4F3B3852F4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BD3FE8F-D874-864D-9F78-4B8029B600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F5D2BD-4D68-3049-9C44-635BC65867A3}"/>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6" name="Footer Placeholder 5">
            <a:extLst>
              <a:ext uri="{FF2B5EF4-FFF2-40B4-BE49-F238E27FC236}">
                <a16:creationId xmlns:a16="http://schemas.microsoft.com/office/drawing/2014/main" id="{E4E3A0EF-F3F8-9B4D-BB44-8F92041F2A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DA99A5-E25A-584A-8175-C87CBFD77728}"/>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3202242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49831E-A45D-5745-B70C-222CBA1DB5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8E8145E-5D81-0240-99BC-B81D2B5335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AD98864D-3AFC-5E4D-A3B2-47E305309C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998EFE-0D60-5846-86CD-8B15C082E094}" type="datetimeFigureOut">
              <a:rPr lang="en-US" smtClean="0"/>
              <a:t>4/17/2023</a:t>
            </a:fld>
            <a:endParaRPr lang="en-US"/>
          </a:p>
        </p:txBody>
      </p:sp>
      <p:sp>
        <p:nvSpPr>
          <p:cNvPr id="5" name="Footer Placeholder 4">
            <a:extLst>
              <a:ext uri="{FF2B5EF4-FFF2-40B4-BE49-F238E27FC236}">
                <a16:creationId xmlns:a16="http://schemas.microsoft.com/office/drawing/2014/main" id="{B39588A6-D022-B348-87A1-287A313E2C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0CF72E1-02E2-2B4A-962D-2D44C2CF8B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B2D85C-F544-5846-A57B-5EAE8B8D4C86}" type="slidenum">
              <a:rPr lang="en-US" smtClean="0"/>
              <a:t>‹#›</a:t>
            </a:fld>
            <a:endParaRPr lang="en-US"/>
          </a:p>
        </p:txBody>
      </p:sp>
    </p:spTree>
    <p:extLst>
      <p:ext uri="{BB962C8B-B14F-4D97-AF65-F5344CB8AC3E}">
        <p14:creationId xmlns:p14="http://schemas.microsoft.com/office/powerpoint/2010/main" val="166799117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b="0" i="0" kern="1200">
          <a:solidFill>
            <a:schemeClr val="tx1"/>
          </a:solidFill>
          <a:latin typeface="Helvetica Light" panose="020B0403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Ligh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Ligh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website&#10;&#10;Description automatically generated with medium confidence">
            <a:extLst>
              <a:ext uri="{FF2B5EF4-FFF2-40B4-BE49-F238E27FC236}">
                <a16:creationId xmlns:a16="http://schemas.microsoft.com/office/drawing/2014/main" id="{8B145DA4-9D2F-B59E-8B48-13106D9277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731888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D6D5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374106" y="589239"/>
            <a:ext cx="6497052" cy="5663089"/>
          </a:xfrm>
          <a:prstGeom prst="rect">
            <a:avLst/>
          </a:prstGeom>
          <a:noFill/>
        </p:spPr>
        <p:txBody>
          <a:bodyPr wrap="square" rtlCol="0">
            <a:spAutoFit/>
          </a:bodyPr>
          <a:lstStyle/>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Where do these parents feel most comfortable?</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Who is in their family and social network?</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How might we support this parent find something for themselves that they can feel passion for?</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Where do they feel they belong and feel part of something?</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Where do they feel accepted for being themselves? </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Are there any needs or difficulties preventing them from feeling part of a community?</a:t>
            </a:r>
          </a:p>
        </p:txBody>
      </p:sp>
      <p:pic>
        <p:nvPicPr>
          <p:cNvPr id="13" name="Picture 12">
            <a:extLst>
              <a:ext uri="{FF2B5EF4-FFF2-40B4-BE49-F238E27FC236}">
                <a16:creationId xmlns:a16="http://schemas.microsoft.com/office/drawing/2014/main" id="{BE4E6946-718C-E647-B3D1-7E59CFCFA06B}"/>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pic>
        <p:nvPicPr>
          <p:cNvPr id="7" name="Picture 6" descr="A close up of a logo&#10;&#10;Description automatically generated with low confidence">
            <a:extLst>
              <a:ext uri="{FF2B5EF4-FFF2-40B4-BE49-F238E27FC236}">
                <a16:creationId xmlns:a16="http://schemas.microsoft.com/office/drawing/2014/main" id="{49A55BA6-7460-8C46-8F27-632E18431A2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E0DF5F63-F70F-1845-9BD9-73FF004B9FA2}"/>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ED6D5C"/>
                </a:solidFill>
                <a:effectLst/>
                <a:uLnTx/>
                <a:uFillTx/>
                <a:latin typeface="Helvetica" pitchFamily="2" charset="0"/>
                <a:ea typeface="+mn-ea"/>
                <a:cs typeface="+mn-cs"/>
              </a:rPr>
              <a:t>Belong</a:t>
            </a:r>
          </a:p>
        </p:txBody>
      </p:sp>
    </p:spTree>
    <p:extLst>
      <p:ext uri="{BB962C8B-B14F-4D97-AF65-F5344CB8AC3E}">
        <p14:creationId xmlns:p14="http://schemas.microsoft.com/office/powerpoint/2010/main" val="2577387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BBB44"/>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8" cy="6943169"/>
          </a:xfrm>
          <a:prstGeom prst="rect">
            <a:avLst/>
          </a:prstGeom>
        </p:spPr>
      </p:pic>
      <p:pic>
        <p:nvPicPr>
          <p:cNvPr id="17" name="Picture 16">
            <a:extLst>
              <a:ext uri="{FF2B5EF4-FFF2-40B4-BE49-F238E27FC236}">
                <a16:creationId xmlns:a16="http://schemas.microsoft.com/office/drawing/2014/main" id="{93764A49-37ED-9649-AC08-39C229715FE5}"/>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8" name="TextBox 7">
            <a:extLst>
              <a:ext uri="{FF2B5EF4-FFF2-40B4-BE49-F238E27FC236}">
                <a16:creationId xmlns:a16="http://schemas.microsoft.com/office/drawing/2014/main" id="{7E74ACE2-87F0-9248-9B9B-044B07DF293B}"/>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FBBB44"/>
                </a:solidFill>
                <a:effectLst/>
                <a:uLnTx/>
                <a:uFillTx/>
                <a:latin typeface="Helvetica" pitchFamily="2" charset="0"/>
                <a:ea typeface="+mn-ea"/>
                <a:cs typeface="+mn-cs"/>
              </a:rPr>
              <a:t>Believe</a:t>
            </a:r>
          </a:p>
        </p:txBody>
      </p:sp>
      <p:sp>
        <p:nvSpPr>
          <p:cNvPr id="10" name="TextBox 9">
            <a:extLst>
              <a:ext uri="{FF2B5EF4-FFF2-40B4-BE49-F238E27FC236}">
                <a16:creationId xmlns:a16="http://schemas.microsoft.com/office/drawing/2014/main" id="{20ABEFE1-2840-A14A-BD2F-136D562E067A}"/>
              </a:ext>
            </a:extLst>
          </p:cNvPr>
          <p:cNvSpPr txBox="1"/>
          <p:nvPr/>
        </p:nvSpPr>
        <p:spPr>
          <a:xfrm>
            <a:off x="5374105" y="1955664"/>
            <a:ext cx="5614736"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Helvetica" pitchFamily="2" charset="0"/>
                <a:ea typeface="+mn-ea"/>
                <a:cs typeface="+mn-cs"/>
              </a:rPr>
              <a:t>Believe in what they can achieve.</a:t>
            </a:r>
          </a:p>
        </p:txBody>
      </p:sp>
      <p:sp>
        <p:nvSpPr>
          <p:cNvPr id="11" name="TextBox 10">
            <a:extLst>
              <a:ext uri="{FF2B5EF4-FFF2-40B4-BE49-F238E27FC236}">
                <a16:creationId xmlns:a16="http://schemas.microsoft.com/office/drawing/2014/main" id="{8FFD803D-8792-1B4D-A12D-384693289937}"/>
              </a:ext>
            </a:extLst>
          </p:cNvPr>
          <p:cNvSpPr txBox="1"/>
          <p:nvPr/>
        </p:nvSpPr>
        <p:spPr>
          <a:xfrm>
            <a:off x="5374105" y="3578897"/>
            <a:ext cx="6352673" cy="104471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GB" sz="2200" dirty="0">
                <a:solidFill>
                  <a:schemeClr val="bg1"/>
                </a:solidFill>
                <a:latin typeface="Helvetica Light" panose="020B0403020202020204"/>
              </a:rPr>
              <a:t>We all need to believe parents can achieve the best for the children and and families.</a:t>
            </a:r>
            <a:endParaRPr kumimoji="0" lang="en-US" sz="2200" b="0" i="0" u="none" strike="noStrike" kern="1200" cap="none" spc="0" normalizeH="0" baseline="0" noProof="0" dirty="0">
              <a:ln>
                <a:noFill/>
              </a:ln>
              <a:solidFill>
                <a:schemeClr val="bg1"/>
              </a:solidFill>
              <a:effectLst/>
              <a:uLnTx/>
              <a:uFillTx/>
              <a:latin typeface="Helvetica Light" panose="020B0403020202020204"/>
            </a:endParaRPr>
          </a:p>
        </p:txBody>
      </p:sp>
      <p:pic>
        <p:nvPicPr>
          <p:cNvPr id="7" name="Picture 6" descr="A close up of a logo&#10;&#10;Description automatically generated with low confidence">
            <a:extLst>
              <a:ext uri="{FF2B5EF4-FFF2-40B4-BE49-F238E27FC236}">
                <a16:creationId xmlns:a16="http://schemas.microsoft.com/office/drawing/2014/main" id="{2DDDB78A-808A-9C4D-9C8E-B856E47AF37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Tree>
    <p:extLst>
      <p:ext uri="{BB962C8B-B14F-4D97-AF65-F5344CB8AC3E}">
        <p14:creationId xmlns:p14="http://schemas.microsoft.com/office/powerpoint/2010/main" val="1383992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BBB44"/>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8" cy="6943169"/>
          </a:xfrm>
          <a:prstGeom prst="rect">
            <a:avLst/>
          </a:prstGeom>
        </p:spPr>
      </p:pic>
      <p:pic>
        <p:nvPicPr>
          <p:cNvPr id="17" name="Picture 16">
            <a:extLst>
              <a:ext uri="{FF2B5EF4-FFF2-40B4-BE49-F238E27FC236}">
                <a16:creationId xmlns:a16="http://schemas.microsoft.com/office/drawing/2014/main" id="{93764A49-37ED-9649-AC08-39C229715FE5}"/>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8" name="TextBox 7">
            <a:extLst>
              <a:ext uri="{FF2B5EF4-FFF2-40B4-BE49-F238E27FC236}">
                <a16:creationId xmlns:a16="http://schemas.microsoft.com/office/drawing/2014/main" id="{7E74ACE2-87F0-9248-9B9B-044B07DF293B}"/>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FBBB44"/>
                </a:solidFill>
                <a:effectLst/>
                <a:uLnTx/>
                <a:uFillTx/>
                <a:latin typeface="Helvetica" pitchFamily="2" charset="0"/>
                <a:ea typeface="+mn-ea"/>
                <a:cs typeface="+mn-cs"/>
              </a:rPr>
              <a:t>Believe</a:t>
            </a:r>
          </a:p>
        </p:txBody>
      </p:sp>
      <p:sp>
        <p:nvSpPr>
          <p:cNvPr id="10" name="TextBox 9">
            <a:extLst>
              <a:ext uri="{FF2B5EF4-FFF2-40B4-BE49-F238E27FC236}">
                <a16:creationId xmlns:a16="http://schemas.microsoft.com/office/drawing/2014/main" id="{20ABEFE1-2840-A14A-BD2F-136D562E067A}"/>
              </a:ext>
            </a:extLst>
          </p:cNvPr>
          <p:cNvSpPr txBox="1"/>
          <p:nvPr/>
        </p:nvSpPr>
        <p:spPr>
          <a:xfrm>
            <a:off x="5509154" y="1220181"/>
            <a:ext cx="5994246" cy="4401205"/>
          </a:xfrm>
          <a:prstGeom prst="rect">
            <a:avLst/>
          </a:prstGeom>
          <a:noFill/>
        </p:spPr>
        <p:txBody>
          <a:bodyPr wrap="square" rtlCol="0">
            <a:spAutoFit/>
          </a:bodyPr>
          <a:lstStyle/>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What do you believe this parent is capable of?</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Does this parent know that you believe in them?</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How can you show the parents that you believe that they can achieve?</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What does this parent have to look forward to?</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What are the parent’s wishes for their future?</a:t>
            </a:r>
          </a:p>
        </p:txBody>
      </p:sp>
      <p:pic>
        <p:nvPicPr>
          <p:cNvPr id="7" name="Picture 6" descr="A close up of a logo&#10;&#10;Description automatically generated with low confidence">
            <a:extLst>
              <a:ext uri="{FF2B5EF4-FFF2-40B4-BE49-F238E27FC236}">
                <a16:creationId xmlns:a16="http://schemas.microsoft.com/office/drawing/2014/main" id="{2DDDB78A-808A-9C4D-9C8E-B856E47AF37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Tree>
    <p:extLst>
      <p:ext uri="{BB962C8B-B14F-4D97-AF65-F5344CB8AC3E}">
        <p14:creationId xmlns:p14="http://schemas.microsoft.com/office/powerpoint/2010/main" val="2508225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website&#10;&#10;Description automatically generated with medium confidence">
            <a:extLst>
              <a:ext uri="{FF2B5EF4-FFF2-40B4-BE49-F238E27FC236}">
                <a16:creationId xmlns:a16="http://schemas.microsoft.com/office/drawing/2014/main" id="{8B145DA4-9D2F-B59E-8B48-13106D9277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9" y="0"/>
            <a:ext cx="12192000" cy="6858000"/>
          </a:xfrm>
          <a:prstGeom prst="rect">
            <a:avLst/>
          </a:prstGeom>
        </p:spPr>
      </p:pic>
      <p:sp>
        <p:nvSpPr>
          <p:cNvPr id="3" name="Rectangle 2">
            <a:extLst>
              <a:ext uri="{FF2B5EF4-FFF2-40B4-BE49-F238E27FC236}">
                <a16:creationId xmlns:a16="http://schemas.microsoft.com/office/drawing/2014/main" id="{2625B6C3-6C1A-7F11-2745-8DE9E7DEBBE4}"/>
              </a:ext>
            </a:extLst>
          </p:cNvPr>
          <p:cNvSpPr/>
          <p:nvPr/>
        </p:nvSpPr>
        <p:spPr>
          <a:xfrm>
            <a:off x="8892948" y="1455575"/>
            <a:ext cx="3178629" cy="1380931"/>
          </a:xfrm>
          <a:prstGeom prst="rect">
            <a:avLst/>
          </a:prstGeom>
          <a:solidFill>
            <a:srgbClr val="B0DA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0EC7D2AE-F426-A389-98B8-4404A3FB6A26}"/>
              </a:ext>
            </a:extLst>
          </p:cNvPr>
          <p:cNvSpPr txBox="1"/>
          <p:nvPr/>
        </p:nvSpPr>
        <p:spPr>
          <a:xfrm>
            <a:off x="9007150" y="1319233"/>
            <a:ext cx="3064427" cy="1677382"/>
          </a:xfrm>
          <a:prstGeom prst="rect">
            <a:avLst/>
          </a:prstGeom>
          <a:noFill/>
        </p:spPr>
        <p:txBody>
          <a:bodyPr wrap="square">
            <a:spAutoFit/>
          </a:bodyPr>
          <a:lstStyle/>
          <a:p>
            <a:pPr marL="285750" indent="-285750">
              <a:spcAft>
                <a:spcPts val="300"/>
              </a:spcAft>
              <a:buFont typeface="Arial" panose="020B0604020202020204" pitchFamily="34" charset="0"/>
              <a:buChar char="•"/>
            </a:pPr>
            <a:r>
              <a:rPr lang="en-GB" sz="1400" dirty="0">
                <a:solidFill>
                  <a:schemeClr val="bg2">
                    <a:lumMod val="10000"/>
                  </a:schemeClr>
                </a:solidFill>
                <a:latin typeface="Helvetica Light" panose="020B0403020202020204"/>
              </a:rPr>
              <a:t>What do I know about this parent/s that will help me to connect?</a:t>
            </a:r>
            <a:endParaRPr kumimoji="0" lang="en-GB" sz="1400" i="0" u="none" strike="noStrike" kern="1200" cap="none" spc="0" normalizeH="0" baseline="0" noProof="0" dirty="0">
              <a:ln>
                <a:noFill/>
              </a:ln>
              <a:solidFill>
                <a:schemeClr val="bg2">
                  <a:lumMod val="10000"/>
                </a:schemeClr>
              </a:solidFill>
              <a:effectLst/>
              <a:uLnTx/>
              <a:uFillTx/>
              <a:latin typeface="Helvetica Light" panose="020B0403020202020204"/>
            </a:endParaRPr>
          </a:p>
          <a:p>
            <a:pPr marL="285750" indent="-285750">
              <a:spcAft>
                <a:spcPts val="300"/>
              </a:spcAft>
              <a:buFont typeface="Arial" panose="020B0604020202020204" pitchFamily="34" charset="0"/>
              <a:buChar char="•"/>
            </a:pPr>
            <a:r>
              <a:rPr lang="en-GB" sz="1400" dirty="0">
                <a:solidFill>
                  <a:schemeClr val="bg2">
                    <a:lumMod val="10000"/>
                  </a:schemeClr>
                </a:solidFill>
                <a:latin typeface="Helvetica Light" panose="020B0403020202020204"/>
              </a:rPr>
              <a:t>Am I using language they can easily understand?</a:t>
            </a:r>
            <a:endParaRPr kumimoji="0" lang="en-GB" sz="1400" i="0" u="none" strike="noStrike" kern="1200" cap="none" spc="0" normalizeH="0" baseline="0" noProof="0" dirty="0">
              <a:ln>
                <a:noFill/>
              </a:ln>
              <a:solidFill>
                <a:schemeClr val="bg2">
                  <a:lumMod val="10000"/>
                </a:schemeClr>
              </a:solidFill>
              <a:effectLst/>
              <a:uLnTx/>
              <a:uFillTx/>
              <a:latin typeface="Helvetica Light" panose="020B0403020202020204"/>
            </a:endParaRPr>
          </a:p>
          <a:p>
            <a:pPr marL="285750" indent="-285750">
              <a:spcAft>
                <a:spcPts val="300"/>
              </a:spcAft>
              <a:buFont typeface="Arial" panose="020B0604020202020204" pitchFamily="34" charset="0"/>
              <a:buChar char="•"/>
            </a:pPr>
            <a:r>
              <a:rPr lang="en-GB" sz="1400" dirty="0">
                <a:solidFill>
                  <a:schemeClr val="bg2">
                    <a:lumMod val="10000"/>
                  </a:schemeClr>
                </a:solidFill>
                <a:latin typeface="Helvetica Light" panose="020B0403020202020204"/>
              </a:rPr>
              <a:t>How do I show them that I value them?</a:t>
            </a:r>
          </a:p>
        </p:txBody>
      </p:sp>
      <p:sp>
        <p:nvSpPr>
          <p:cNvPr id="4" name="Rectangle 3">
            <a:extLst>
              <a:ext uri="{FF2B5EF4-FFF2-40B4-BE49-F238E27FC236}">
                <a16:creationId xmlns:a16="http://schemas.microsoft.com/office/drawing/2014/main" id="{71B6FA74-EBE4-0FCA-4F73-2337FDA4910A}"/>
              </a:ext>
            </a:extLst>
          </p:cNvPr>
          <p:cNvSpPr/>
          <p:nvPr/>
        </p:nvSpPr>
        <p:spPr>
          <a:xfrm>
            <a:off x="9013371" y="3397449"/>
            <a:ext cx="3178629" cy="1734388"/>
          </a:xfrm>
          <a:prstGeom prst="rect">
            <a:avLst/>
          </a:prstGeom>
          <a:solidFill>
            <a:srgbClr val="F2D4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D08C3A5F-DDFD-8CD7-D872-1D3EFE5558E6}"/>
              </a:ext>
            </a:extLst>
          </p:cNvPr>
          <p:cNvSpPr/>
          <p:nvPr/>
        </p:nvSpPr>
        <p:spPr>
          <a:xfrm>
            <a:off x="152400" y="5439746"/>
            <a:ext cx="4942114" cy="1166327"/>
          </a:xfrm>
          <a:prstGeom prst="rect">
            <a:avLst/>
          </a:prstGeom>
          <a:solidFill>
            <a:srgbClr val="E29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60257480-7068-36C1-C88D-5C6645D47EC3}"/>
              </a:ext>
            </a:extLst>
          </p:cNvPr>
          <p:cNvSpPr/>
          <p:nvPr/>
        </p:nvSpPr>
        <p:spPr>
          <a:xfrm>
            <a:off x="1" y="3397447"/>
            <a:ext cx="3293705" cy="1734389"/>
          </a:xfrm>
          <a:prstGeom prst="rect">
            <a:avLst/>
          </a:prstGeom>
          <a:solidFill>
            <a:srgbClr val="EFB8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DE2C2E0-94B5-F2FD-E344-211B5456E102}"/>
              </a:ext>
            </a:extLst>
          </p:cNvPr>
          <p:cNvSpPr/>
          <p:nvPr/>
        </p:nvSpPr>
        <p:spPr>
          <a:xfrm>
            <a:off x="1" y="1290730"/>
            <a:ext cx="3293705" cy="1734389"/>
          </a:xfrm>
          <a:prstGeom prst="rect">
            <a:avLst/>
          </a:prstGeom>
          <a:solidFill>
            <a:srgbClr val="F4D8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A3EA1837-B3AB-DB59-8347-122488DB2E85}"/>
              </a:ext>
            </a:extLst>
          </p:cNvPr>
          <p:cNvSpPr txBox="1"/>
          <p:nvPr/>
        </p:nvSpPr>
        <p:spPr>
          <a:xfrm>
            <a:off x="9007151" y="3641393"/>
            <a:ext cx="3064426" cy="1246495"/>
          </a:xfrm>
          <a:prstGeom prst="rect">
            <a:avLst/>
          </a:prstGeom>
          <a:noFill/>
        </p:spPr>
        <p:txBody>
          <a:bodyPr wrap="square">
            <a:spAutoFit/>
          </a:bodyPr>
          <a:lstStyle/>
          <a:p>
            <a:pPr marL="171450" lvl="0" indent="-171450">
              <a:spcAft>
                <a:spcPts val="300"/>
              </a:spcAft>
              <a:buFont typeface="Arial" panose="020B0604020202020204" pitchFamily="34" charset="0"/>
              <a:buChar char="•"/>
            </a:pPr>
            <a:r>
              <a:rPr lang="en-GB" sz="1400" dirty="0">
                <a:solidFill>
                  <a:schemeClr val="bg2">
                    <a:lumMod val="10000"/>
                  </a:schemeClr>
                </a:solidFill>
                <a:latin typeface="Helvetica Light" panose="020B0403020202020204"/>
                <a:cs typeface="Helvetica" panose="020B0604020202020204" pitchFamily="34" charset="0"/>
              </a:rPr>
              <a:t>Who does this parent/s trust?</a:t>
            </a:r>
            <a:endParaRPr kumimoji="0" lang="en-GB" sz="1400" b="0" i="0" u="none" strike="noStrike" kern="1200" cap="none" spc="0" normalizeH="0" baseline="0" noProof="0" dirty="0">
              <a:ln>
                <a:noFill/>
              </a:ln>
              <a:solidFill>
                <a:schemeClr val="bg2">
                  <a:lumMod val="10000"/>
                </a:schemeClr>
              </a:solidFill>
              <a:effectLst/>
              <a:uLnTx/>
              <a:uFillTx/>
              <a:latin typeface="Helvetica Light" panose="020B0403020202020204"/>
              <a:cs typeface="Helvetica" panose="020B0604020202020204" pitchFamily="34" charset="0"/>
            </a:endParaRPr>
          </a:p>
          <a:p>
            <a:pPr marL="171450" lvl="0" indent="-171450">
              <a:spcAft>
                <a:spcPts val="300"/>
              </a:spcAft>
              <a:buFont typeface="Arial" panose="020B0604020202020204" pitchFamily="34" charset="0"/>
              <a:buChar char="•"/>
            </a:pPr>
            <a:r>
              <a:rPr lang="en-GB" sz="1400" dirty="0">
                <a:solidFill>
                  <a:schemeClr val="bg2">
                    <a:lumMod val="10000"/>
                  </a:schemeClr>
                </a:solidFill>
                <a:latin typeface="Helvetica Light" panose="020B0403020202020204"/>
                <a:cs typeface="Helvetica" panose="020B0604020202020204" pitchFamily="34" charset="0"/>
              </a:rPr>
              <a:t>How can we, as professionals, maintain the relationship over time?</a:t>
            </a:r>
          </a:p>
          <a:p>
            <a:pPr marL="171450" lvl="0" indent="-171450">
              <a:spcAft>
                <a:spcPts val="300"/>
              </a:spcAft>
              <a:buFont typeface="Arial" panose="020B0604020202020204" pitchFamily="34" charset="0"/>
              <a:buChar char="•"/>
            </a:pPr>
            <a:r>
              <a:rPr lang="en-GB" sz="1400" dirty="0">
                <a:solidFill>
                  <a:schemeClr val="bg2">
                    <a:lumMod val="10000"/>
                  </a:schemeClr>
                </a:solidFill>
                <a:latin typeface="Helvetica Light" panose="020B0403020202020204"/>
                <a:cs typeface="Helvetica" panose="020B0604020202020204" pitchFamily="34" charset="0"/>
              </a:rPr>
              <a:t>Who else is influencing this parent/s? Is this a good influence?</a:t>
            </a:r>
            <a:endParaRPr kumimoji="0" lang="en-GB" sz="1400" b="0" i="0" u="none" strike="noStrike" kern="1200" cap="none" spc="0" normalizeH="0" baseline="0" noProof="0" dirty="0">
              <a:ln>
                <a:noFill/>
              </a:ln>
              <a:solidFill>
                <a:schemeClr val="bg2">
                  <a:lumMod val="10000"/>
                </a:schemeClr>
              </a:solidFill>
              <a:effectLst/>
              <a:uLnTx/>
              <a:uFillTx/>
              <a:latin typeface="Helvetica Light" panose="020B0403020202020204"/>
              <a:cs typeface="Helvetica" panose="020B0604020202020204" pitchFamily="34" charset="0"/>
            </a:endParaRPr>
          </a:p>
        </p:txBody>
      </p:sp>
      <p:sp>
        <p:nvSpPr>
          <p:cNvPr id="10" name="TextBox 9">
            <a:extLst>
              <a:ext uri="{FF2B5EF4-FFF2-40B4-BE49-F238E27FC236}">
                <a16:creationId xmlns:a16="http://schemas.microsoft.com/office/drawing/2014/main" id="{BDB3BFEC-5871-2DD6-DA3C-05BED189B821}"/>
              </a:ext>
            </a:extLst>
          </p:cNvPr>
          <p:cNvSpPr txBox="1"/>
          <p:nvPr/>
        </p:nvSpPr>
        <p:spPr>
          <a:xfrm>
            <a:off x="152400" y="5475431"/>
            <a:ext cx="4942115" cy="1031051"/>
          </a:xfrm>
          <a:prstGeom prst="rect">
            <a:avLst/>
          </a:prstGeom>
          <a:noFill/>
        </p:spPr>
        <p:txBody>
          <a:bodyPr wrap="square">
            <a:spAutoFit/>
          </a:bodyPr>
          <a:lstStyle/>
          <a:p>
            <a:pPr marL="285750" lvl="0" indent="-285750">
              <a:spcAft>
                <a:spcPts val="300"/>
              </a:spcAft>
              <a:buFont typeface="Arial" panose="020B0604020202020204" pitchFamily="34" charset="0"/>
              <a:buChar char="•"/>
            </a:pPr>
            <a:r>
              <a:rPr lang="en-GB" sz="1400" dirty="0">
                <a:solidFill>
                  <a:schemeClr val="bg2">
                    <a:lumMod val="10000"/>
                  </a:schemeClr>
                </a:solidFill>
                <a:latin typeface="Helvetica Light" panose="020B0403020202020204"/>
                <a:cs typeface="Helvetica" panose="020B0604020202020204" pitchFamily="34" charset="0"/>
              </a:rPr>
              <a:t>Is this parent/s able to make sense of how they feel? (e.g. why they feel happy/sad/angry etc.)</a:t>
            </a:r>
          </a:p>
          <a:p>
            <a:pPr marL="285750" lvl="0" indent="-285750">
              <a:spcAft>
                <a:spcPts val="300"/>
              </a:spcAft>
              <a:buFont typeface="Arial" panose="020B0604020202020204" pitchFamily="34" charset="0"/>
              <a:buChar char="•"/>
            </a:pPr>
            <a:r>
              <a:rPr lang="en-GB" sz="1400" dirty="0">
                <a:solidFill>
                  <a:schemeClr val="bg2">
                    <a:lumMod val="10000"/>
                  </a:schemeClr>
                </a:solidFill>
                <a:latin typeface="Helvetica Light" panose="020B0403020202020204"/>
                <a:cs typeface="Helvetica" panose="020B0604020202020204" pitchFamily="34" charset="0"/>
              </a:rPr>
              <a:t>Know who they can speak to in confidence?</a:t>
            </a:r>
          </a:p>
          <a:p>
            <a:pPr marL="285750" lvl="0" indent="-285750">
              <a:spcAft>
                <a:spcPts val="300"/>
              </a:spcAft>
              <a:buFont typeface="Arial" panose="020B0604020202020204" pitchFamily="34" charset="0"/>
              <a:buChar char="•"/>
            </a:pPr>
            <a:r>
              <a:rPr lang="en-GB" sz="1400" dirty="0">
                <a:solidFill>
                  <a:schemeClr val="bg2">
                    <a:lumMod val="10000"/>
                  </a:schemeClr>
                </a:solidFill>
                <a:latin typeface="Helvetica Light" panose="020B0403020202020204"/>
                <a:cs typeface="Helvetica" panose="020B0604020202020204" pitchFamily="34" charset="0"/>
              </a:rPr>
              <a:t>Can this parent/s find hope despite previous experiences?</a:t>
            </a:r>
          </a:p>
        </p:txBody>
      </p:sp>
      <p:sp>
        <p:nvSpPr>
          <p:cNvPr id="11" name="TextBox 10">
            <a:extLst>
              <a:ext uri="{FF2B5EF4-FFF2-40B4-BE49-F238E27FC236}">
                <a16:creationId xmlns:a16="http://schemas.microsoft.com/office/drawing/2014/main" id="{6726793B-8708-62A5-6ED8-B1DB8360F45A}"/>
              </a:ext>
            </a:extLst>
          </p:cNvPr>
          <p:cNvSpPr txBox="1"/>
          <p:nvPr/>
        </p:nvSpPr>
        <p:spPr>
          <a:xfrm>
            <a:off x="152400" y="3396850"/>
            <a:ext cx="3267076" cy="1677382"/>
          </a:xfrm>
          <a:prstGeom prst="rect">
            <a:avLst/>
          </a:prstGeom>
          <a:noFill/>
        </p:spPr>
        <p:txBody>
          <a:bodyPr wrap="square">
            <a:spAutoFit/>
          </a:bodyPr>
          <a:lstStyle/>
          <a:p>
            <a:pPr marL="285750" lvl="0" indent="-285750">
              <a:spcAft>
                <a:spcPts val="300"/>
              </a:spcAft>
              <a:buFont typeface="Arial" panose="020B0604020202020204" pitchFamily="34" charset="0"/>
              <a:buChar char="•"/>
              <a:defRPr/>
            </a:pPr>
            <a:r>
              <a:rPr lang="en-GB" sz="1400" dirty="0">
                <a:solidFill>
                  <a:schemeClr val="bg2">
                    <a:lumMod val="10000"/>
                  </a:schemeClr>
                </a:solidFill>
                <a:latin typeface="Helvetica Light" panose="020B0403020202020204"/>
              </a:rPr>
              <a:t>Where does this parent/s feel they belong/part of something?</a:t>
            </a:r>
          </a:p>
          <a:p>
            <a:pPr marL="285750" lvl="0" indent="-285750">
              <a:spcAft>
                <a:spcPts val="300"/>
              </a:spcAft>
              <a:buFont typeface="Arial" panose="020B0604020202020204" pitchFamily="34" charset="0"/>
              <a:buChar char="•"/>
              <a:defRPr/>
            </a:pPr>
            <a:r>
              <a:rPr lang="en-GB" sz="1400" dirty="0">
                <a:solidFill>
                  <a:schemeClr val="bg2">
                    <a:lumMod val="10000"/>
                  </a:schemeClr>
                </a:solidFill>
                <a:latin typeface="Helvetica Light" panose="020B0403020202020204"/>
              </a:rPr>
              <a:t>How might we support this parent find something that they can feel passion for?</a:t>
            </a:r>
          </a:p>
          <a:p>
            <a:pPr marL="285750" lvl="0" indent="-285750">
              <a:spcAft>
                <a:spcPts val="300"/>
              </a:spcAft>
              <a:buFont typeface="Arial" panose="020B0604020202020204" pitchFamily="34" charset="0"/>
              <a:buChar char="•"/>
              <a:defRPr/>
            </a:pPr>
            <a:r>
              <a:rPr lang="en-GB" sz="1400" dirty="0">
                <a:solidFill>
                  <a:schemeClr val="bg2">
                    <a:lumMod val="10000"/>
                  </a:schemeClr>
                </a:solidFill>
                <a:latin typeface="Helvetica Light" panose="020B0403020202020204"/>
              </a:rPr>
              <a:t>Is there anything preventing them from feeling part of a community?</a:t>
            </a:r>
          </a:p>
        </p:txBody>
      </p:sp>
      <p:sp>
        <p:nvSpPr>
          <p:cNvPr id="12" name="TextBox 11">
            <a:extLst>
              <a:ext uri="{FF2B5EF4-FFF2-40B4-BE49-F238E27FC236}">
                <a16:creationId xmlns:a16="http://schemas.microsoft.com/office/drawing/2014/main" id="{95DD7A35-1921-A22A-3FA8-A31551FB3A57}"/>
              </a:ext>
            </a:extLst>
          </p:cNvPr>
          <p:cNvSpPr txBox="1"/>
          <p:nvPr/>
        </p:nvSpPr>
        <p:spPr>
          <a:xfrm>
            <a:off x="152401" y="1357705"/>
            <a:ext cx="3141306" cy="1677382"/>
          </a:xfrm>
          <a:prstGeom prst="rect">
            <a:avLst/>
          </a:prstGeom>
          <a:noFill/>
        </p:spPr>
        <p:txBody>
          <a:bodyPr wrap="square">
            <a:spAutoFit/>
          </a:bodyPr>
          <a:lstStyle/>
          <a:p>
            <a:pPr marL="285750" lvl="0" indent="-285750">
              <a:spcAft>
                <a:spcPts val="300"/>
              </a:spcAft>
              <a:buFont typeface="Arial" panose="020B0604020202020204" pitchFamily="34" charset="0"/>
              <a:buChar char="•"/>
              <a:defRPr/>
            </a:pPr>
            <a:r>
              <a:rPr lang="en-GB" sz="1400" dirty="0">
                <a:solidFill>
                  <a:schemeClr val="bg2">
                    <a:lumMod val="10000"/>
                  </a:schemeClr>
                </a:solidFill>
                <a:latin typeface="Helvetica Light" panose="020B0403020202020204"/>
              </a:rPr>
              <a:t>What do you believe this parent is capable of?</a:t>
            </a:r>
          </a:p>
          <a:p>
            <a:pPr marL="285750" lvl="0" indent="-285750">
              <a:spcAft>
                <a:spcPts val="300"/>
              </a:spcAft>
              <a:buFont typeface="Arial" panose="020B0604020202020204" pitchFamily="34" charset="0"/>
              <a:buChar char="•"/>
              <a:defRPr/>
            </a:pPr>
            <a:r>
              <a:rPr lang="en-GB" sz="1400" dirty="0">
                <a:solidFill>
                  <a:schemeClr val="bg2">
                    <a:lumMod val="10000"/>
                  </a:schemeClr>
                </a:solidFill>
                <a:latin typeface="Helvetica Light" panose="020B0403020202020204"/>
              </a:rPr>
              <a:t>How can you show the parents that you believe that they can achieve?</a:t>
            </a:r>
          </a:p>
          <a:p>
            <a:pPr marL="285750" lvl="0" indent="-285750">
              <a:spcAft>
                <a:spcPts val="300"/>
              </a:spcAft>
              <a:buFont typeface="Arial" panose="020B0604020202020204" pitchFamily="34" charset="0"/>
              <a:buChar char="•"/>
              <a:defRPr/>
            </a:pPr>
            <a:r>
              <a:rPr lang="en-GB" sz="1400" dirty="0">
                <a:solidFill>
                  <a:schemeClr val="bg2">
                    <a:lumMod val="10000"/>
                  </a:schemeClr>
                </a:solidFill>
                <a:latin typeface="Helvetica Light" panose="020B0403020202020204"/>
              </a:rPr>
              <a:t>What are the parent’s wishes for their future?</a:t>
            </a:r>
          </a:p>
        </p:txBody>
      </p:sp>
      <p:grpSp>
        <p:nvGrpSpPr>
          <p:cNvPr id="16" name="Group 15">
            <a:extLst>
              <a:ext uri="{FF2B5EF4-FFF2-40B4-BE49-F238E27FC236}">
                <a16:creationId xmlns:a16="http://schemas.microsoft.com/office/drawing/2014/main" id="{9B8A57F0-F7A4-79F0-B368-01C640FA620F}"/>
              </a:ext>
            </a:extLst>
          </p:cNvPr>
          <p:cNvGrpSpPr/>
          <p:nvPr/>
        </p:nvGrpSpPr>
        <p:grpSpPr>
          <a:xfrm>
            <a:off x="7641771" y="5305937"/>
            <a:ext cx="4133463" cy="1433944"/>
            <a:chOff x="7763069" y="5646408"/>
            <a:chExt cx="4133463" cy="1433944"/>
          </a:xfrm>
        </p:grpSpPr>
        <p:sp>
          <p:nvSpPr>
            <p:cNvPr id="15" name="Rectangle: Rounded Corners 14">
              <a:extLst>
                <a:ext uri="{FF2B5EF4-FFF2-40B4-BE49-F238E27FC236}">
                  <a16:creationId xmlns:a16="http://schemas.microsoft.com/office/drawing/2014/main" id="{AD45447F-0B68-ADA2-1ACF-B70CBEF09129}"/>
                </a:ext>
              </a:extLst>
            </p:cNvPr>
            <p:cNvSpPr/>
            <p:nvPr/>
          </p:nvSpPr>
          <p:spPr>
            <a:xfrm>
              <a:off x="7763069" y="5646408"/>
              <a:ext cx="4133463" cy="1433944"/>
            </a:xfrm>
            <a:prstGeom prst="roundRect">
              <a:avLst/>
            </a:prstGeom>
            <a:solidFill>
              <a:srgbClr val="6E5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BC32A5D0-5B46-CDA4-F7DF-422020D0B05B}"/>
                </a:ext>
              </a:extLst>
            </p:cNvPr>
            <p:cNvSpPr txBox="1"/>
            <p:nvPr/>
          </p:nvSpPr>
          <p:spPr>
            <a:xfrm>
              <a:off x="7949682" y="5815056"/>
              <a:ext cx="3946850" cy="1096647"/>
            </a:xfrm>
            <a:prstGeom prst="rect">
              <a:avLst/>
            </a:prstGeom>
            <a:noFill/>
          </p:spPr>
          <p:txBody>
            <a:bodyPr wrap="square">
              <a:spAutoFit/>
            </a:bodyPr>
            <a:lstStyle/>
            <a:p>
              <a:pPr marL="285750" marR="0" lvl="0" indent="-285750" algn="l" defTabSz="914400" rtl="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n-GB" b="1" i="0" u="none" strike="noStrike" kern="1200" cap="none" spc="0" normalizeH="0" baseline="0" noProof="0" dirty="0">
                  <a:ln>
                    <a:noFill/>
                  </a:ln>
                  <a:solidFill>
                    <a:prstClr val="white"/>
                  </a:solidFill>
                  <a:effectLst/>
                  <a:uLnTx/>
                  <a:uFillTx/>
                  <a:latin typeface="Helvetica Light" panose="020B0403020202020204"/>
                  <a:ea typeface="+mn-ea"/>
                  <a:cs typeface="+mn-cs"/>
                </a:rPr>
                <a:t>How did it feel doing the exercise? </a:t>
              </a:r>
            </a:p>
            <a:p>
              <a:pPr marL="285750" marR="0" lvl="0" indent="-285750" algn="l" defTabSz="914400" rtl="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n-GB" b="1" i="0" u="none" strike="noStrike" kern="1200" cap="none" spc="0" normalizeH="0" baseline="0" noProof="0" dirty="0">
                  <a:ln>
                    <a:noFill/>
                  </a:ln>
                  <a:solidFill>
                    <a:prstClr val="white"/>
                  </a:solidFill>
                  <a:effectLst/>
                  <a:uLnTx/>
                  <a:uFillTx/>
                  <a:latin typeface="Helvetica Light" panose="020B0403020202020204"/>
                  <a:ea typeface="+mn-ea"/>
                  <a:cs typeface="+mn-cs"/>
                </a:rPr>
                <a:t>What are your thoughts? </a:t>
              </a:r>
            </a:p>
            <a:p>
              <a:pPr marL="285750" marR="0" lvl="0" indent="-285750" algn="l" defTabSz="914400" rtl="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n-GB" b="1" i="0" u="none" strike="noStrike" kern="1200" cap="none" spc="0" normalizeH="0" baseline="0" noProof="0" dirty="0">
                  <a:ln>
                    <a:noFill/>
                  </a:ln>
                  <a:solidFill>
                    <a:prstClr val="white"/>
                  </a:solidFill>
                  <a:effectLst/>
                  <a:uLnTx/>
                  <a:uFillTx/>
                  <a:latin typeface="Helvetica Light" panose="020B0403020202020204"/>
                  <a:ea typeface="+mn-ea"/>
                  <a:cs typeface="+mn-cs"/>
                </a:rPr>
                <a:t>What did you learn?</a:t>
              </a:r>
            </a:p>
          </p:txBody>
        </p:sp>
      </p:grpSp>
    </p:spTree>
    <p:extLst>
      <p:ext uri="{BB962C8B-B14F-4D97-AF65-F5344CB8AC3E}">
        <p14:creationId xmlns:p14="http://schemas.microsoft.com/office/powerpoint/2010/main" val="107150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1000"/>
                                        <p:tgtEl>
                                          <p:spTgt spid="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animEffect transition="in" filter="fade">
                                      <p:cBhvr>
                                        <p:cTn id="27" dur="1000"/>
                                        <p:tgtEl>
                                          <p:spTgt spid="9">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xEl>
                                              <p:pRg st="2" end="2"/>
                                            </p:txEl>
                                          </p:spTgt>
                                        </p:tgtEl>
                                        <p:attrNameLst>
                                          <p:attrName>style.visibility</p:attrName>
                                        </p:attrNameLst>
                                      </p:cBhvr>
                                      <p:to>
                                        <p:strVal val="visible"/>
                                      </p:to>
                                    </p:set>
                                    <p:animEffect transition="in" filter="fade">
                                      <p:cBhvr>
                                        <p:cTn id="32" dur="1000"/>
                                        <p:tgtEl>
                                          <p:spTgt spid="9">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fade">
                                      <p:cBhvr>
                                        <p:cTn id="37" dur="10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
                                            <p:txEl>
                                              <p:pRg st="1" end="1"/>
                                            </p:txEl>
                                          </p:spTgt>
                                        </p:tgtEl>
                                        <p:attrNameLst>
                                          <p:attrName>style.visibility</p:attrName>
                                        </p:attrNameLst>
                                      </p:cBhvr>
                                      <p:to>
                                        <p:strVal val="visible"/>
                                      </p:to>
                                    </p:set>
                                    <p:animEffect transition="in" filter="fade">
                                      <p:cBhvr>
                                        <p:cTn id="42" dur="1000"/>
                                        <p:tgtEl>
                                          <p:spTgt spid="10">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
                                            <p:txEl>
                                              <p:pRg st="2" end="2"/>
                                            </p:txEl>
                                          </p:spTgt>
                                        </p:tgtEl>
                                        <p:attrNameLst>
                                          <p:attrName>style.visibility</p:attrName>
                                        </p:attrNameLst>
                                      </p:cBhvr>
                                      <p:to>
                                        <p:strVal val="visible"/>
                                      </p:to>
                                    </p:set>
                                    <p:animEffect transition="in" filter="fade">
                                      <p:cBhvr>
                                        <p:cTn id="47" dur="1000"/>
                                        <p:tgtEl>
                                          <p:spTgt spid="10">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1">
                                            <p:txEl>
                                              <p:pRg st="0" end="0"/>
                                            </p:txEl>
                                          </p:spTgt>
                                        </p:tgtEl>
                                        <p:attrNameLst>
                                          <p:attrName>style.visibility</p:attrName>
                                        </p:attrNameLst>
                                      </p:cBhvr>
                                      <p:to>
                                        <p:strVal val="visible"/>
                                      </p:to>
                                    </p:set>
                                    <p:animEffect transition="in" filter="fade">
                                      <p:cBhvr>
                                        <p:cTn id="52" dur="1000"/>
                                        <p:tgtEl>
                                          <p:spTgt spid="11">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1">
                                            <p:txEl>
                                              <p:pRg st="1" end="1"/>
                                            </p:txEl>
                                          </p:spTgt>
                                        </p:tgtEl>
                                        <p:attrNameLst>
                                          <p:attrName>style.visibility</p:attrName>
                                        </p:attrNameLst>
                                      </p:cBhvr>
                                      <p:to>
                                        <p:strVal val="visible"/>
                                      </p:to>
                                    </p:set>
                                    <p:animEffect transition="in" filter="fade">
                                      <p:cBhvr>
                                        <p:cTn id="57" dur="1000"/>
                                        <p:tgtEl>
                                          <p:spTgt spid="11">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1">
                                            <p:txEl>
                                              <p:pRg st="2" end="2"/>
                                            </p:txEl>
                                          </p:spTgt>
                                        </p:tgtEl>
                                        <p:attrNameLst>
                                          <p:attrName>style.visibility</p:attrName>
                                        </p:attrNameLst>
                                      </p:cBhvr>
                                      <p:to>
                                        <p:strVal val="visible"/>
                                      </p:to>
                                    </p:set>
                                    <p:animEffect transition="in" filter="fade">
                                      <p:cBhvr>
                                        <p:cTn id="62" dur="1000"/>
                                        <p:tgtEl>
                                          <p:spTgt spid="11">
                                            <p:txEl>
                                              <p:pRg st="2" end="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2">
                                            <p:txEl>
                                              <p:pRg st="0" end="0"/>
                                            </p:txEl>
                                          </p:spTgt>
                                        </p:tgtEl>
                                        <p:attrNameLst>
                                          <p:attrName>style.visibility</p:attrName>
                                        </p:attrNameLst>
                                      </p:cBhvr>
                                      <p:to>
                                        <p:strVal val="visible"/>
                                      </p:to>
                                    </p:set>
                                    <p:animEffect transition="in" filter="fade">
                                      <p:cBhvr>
                                        <p:cTn id="67" dur="1000"/>
                                        <p:tgtEl>
                                          <p:spTgt spid="12">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2">
                                            <p:txEl>
                                              <p:pRg st="1" end="1"/>
                                            </p:txEl>
                                          </p:spTgt>
                                        </p:tgtEl>
                                        <p:attrNameLst>
                                          <p:attrName>style.visibility</p:attrName>
                                        </p:attrNameLst>
                                      </p:cBhvr>
                                      <p:to>
                                        <p:strVal val="visible"/>
                                      </p:to>
                                    </p:set>
                                    <p:animEffect transition="in" filter="fade">
                                      <p:cBhvr>
                                        <p:cTn id="72" dur="1000"/>
                                        <p:tgtEl>
                                          <p:spTgt spid="12">
                                            <p:txEl>
                                              <p:pRg st="1" end="1"/>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2">
                                            <p:txEl>
                                              <p:pRg st="2" end="2"/>
                                            </p:txEl>
                                          </p:spTgt>
                                        </p:tgtEl>
                                        <p:attrNameLst>
                                          <p:attrName>style.visibility</p:attrName>
                                        </p:attrNameLst>
                                      </p:cBhvr>
                                      <p:to>
                                        <p:strVal val="visible"/>
                                      </p:to>
                                    </p:set>
                                    <p:animEffect transition="in" filter="fade">
                                      <p:cBhvr>
                                        <p:cTn id="77" dur="1000"/>
                                        <p:tgtEl>
                                          <p:spTgt spid="12">
                                            <p:txEl>
                                              <p:pRg st="2" end="2"/>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EBFB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8"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309938" y="2567225"/>
            <a:ext cx="652913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Helvetica" pitchFamily="2" charset="0"/>
                <a:ea typeface="+mn-ea"/>
                <a:cs typeface="+mn-cs"/>
              </a:rPr>
              <a:t>Connect with </a:t>
            </a:r>
            <a:r>
              <a:rPr lang="en-US" sz="4000" dirty="0">
                <a:solidFill>
                  <a:prstClr val="white"/>
                </a:solidFill>
                <a:latin typeface="Helvetica" pitchFamily="2" charset="0"/>
              </a:rPr>
              <a:t>parents</a:t>
            </a:r>
            <a:r>
              <a:rPr kumimoji="0" lang="en-US" sz="4000" b="0" i="0" u="none" strike="noStrike" kern="1200" cap="none" spc="0" normalizeH="0" baseline="0" noProof="0" dirty="0">
                <a:ln>
                  <a:noFill/>
                </a:ln>
                <a:solidFill>
                  <a:prstClr val="white"/>
                </a:solidFill>
                <a:effectLst/>
                <a:uLnTx/>
                <a:uFillTx/>
                <a:latin typeface="Helvetica" pitchFamily="2" charset="0"/>
                <a:ea typeface="+mn-ea"/>
                <a:cs typeface="+mn-cs"/>
              </a:rPr>
              <a:t>.</a:t>
            </a:r>
          </a:p>
        </p:txBody>
      </p:sp>
      <p:sp>
        <p:nvSpPr>
          <p:cNvPr id="11" name="TextBox 10">
            <a:extLst>
              <a:ext uri="{FF2B5EF4-FFF2-40B4-BE49-F238E27FC236}">
                <a16:creationId xmlns:a16="http://schemas.microsoft.com/office/drawing/2014/main" id="{8FFD803D-8792-1B4D-A12D-384693289937}"/>
              </a:ext>
            </a:extLst>
          </p:cNvPr>
          <p:cNvSpPr txBox="1"/>
          <p:nvPr/>
        </p:nvSpPr>
        <p:spPr>
          <a:xfrm>
            <a:off x="5309938" y="3428999"/>
            <a:ext cx="5791199" cy="155254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We need to focus on connection with parents, with patience and passion to support them achieve the very best for their children.</a:t>
            </a:r>
          </a:p>
        </p:txBody>
      </p:sp>
      <p:pic>
        <p:nvPicPr>
          <p:cNvPr id="13" name="Picture 12">
            <a:extLst>
              <a:ext uri="{FF2B5EF4-FFF2-40B4-BE49-F238E27FC236}">
                <a16:creationId xmlns:a16="http://schemas.microsoft.com/office/drawing/2014/main" id="{E7DC0541-ABC3-2F4B-B141-8845F00464A8}"/>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pic>
        <p:nvPicPr>
          <p:cNvPr id="7" name="Picture 6" descr="A close up of a logo&#10;&#10;Description automatically generated with low confidence">
            <a:extLst>
              <a:ext uri="{FF2B5EF4-FFF2-40B4-BE49-F238E27FC236}">
                <a16:creationId xmlns:a16="http://schemas.microsoft.com/office/drawing/2014/main" id="{D62878B8-2218-414B-8262-9EFA28CE6DD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9F299C52-F05D-FF41-A8C8-2BEACAD43930}"/>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5EBFBC"/>
                </a:solidFill>
                <a:effectLst/>
                <a:uLnTx/>
                <a:uFillTx/>
                <a:latin typeface="Helvetica" pitchFamily="2" charset="0"/>
                <a:ea typeface="+mn-ea"/>
                <a:cs typeface="+mn-cs"/>
              </a:rPr>
              <a:t>Connect</a:t>
            </a:r>
          </a:p>
        </p:txBody>
      </p:sp>
    </p:spTree>
    <p:extLst>
      <p:ext uri="{BB962C8B-B14F-4D97-AF65-F5344CB8AC3E}">
        <p14:creationId xmlns:p14="http://schemas.microsoft.com/office/powerpoint/2010/main" val="1065477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EBFB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8"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311085" y="881627"/>
            <a:ext cx="6529136" cy="5078313"/>
          </a:xfrm>
          <a:prstGeom prst="rect">
            <a:avLst/>
          </a:prstGeom>
          <a:noFill/>
        </p:spPr>
        <p:txBody>
          <a:bodyPr wrap="square" rtlCol="0">
            <a:spAutoFit/>
          </a:bodyPr>
          <a:lstStyle/>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What am I doing to meet these parents where they are at?</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Am I using language they can easily understand?</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How well do I know these parents?</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What do I know about these parents that will help me to connect?</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How do I show them that I value them?</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What do they see when they see me?</a:t>
            </a:r>
          </a:p>
          <a:p>
            <a:pPr marL="571500" marR="0" lvl="0" indent="-5715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What will make it easier for these parents to connect?</a:t>
            </a:r>
          </a:p>
        </p:txBody>
      </p:sp>
      <p:pic>
        <p:nvPicPr>
          <p:cNvPr id="13" name="Picture 12">
            <a:extLst>
              <a:ext uri="{FF2B5EF4-FFF2-40B4-BE49-F238E27FC236}">
                <a16:creationId xmlns:a16="http://schemas.microsoft.com/office/drawing/2014/main" id="{E7DC0541-ABC3-2F4B-B141-8845F00464A8}"/>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pic>
        <p:nvPicPr>
          <p:cNvPr id="7" name="Picture 6" descr="A close up of a logo&#10;&#10;Description automatically generated with low confidence">
            <a:extLst>
              <a:ext uri="{FF2B5EF4-FFF2-40B4-BE49-F238E27FC236}">
                <a16:creationId xmlns:a16="http://schemas.microsoft.com/office/drawing/2014/main" id="{D62878B8-2218-414B-8262-9EFA28CE6DD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9F299C52-F05D-FF41-A8C8-2BEACAD43930}"/>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5EBFBC"/>
                </a:solidFill>
                <a:effectLst/>
                <a:uLnTx/>
                <a:uFillTx/>
                <a:latin typeface="Helvetica" pitchFamily="2" charset="0"/>
                <a:ea typeface="+mn-ea"/>
                <a:cs typeface="+mn-cs"/>
              </a:rPr>
              <a:t>Connect</a:t>
            </a:r>
          </a:p>
        </p:txBody>
      </p:sp>
    </p:spTree>
    <p:extLst>
      <p:ext uri="{BB962C8B-B14F-4D97-AF65-F5344CB8AC3E}">
        <p14:creationId xmlns:p14="http://schemas.microsoft.com/office/powerpoint/2010/main" val="2159046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5ADA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pic>
        <p:nvPicPr>
          <p:cNvPr id="6" name="Picture 5">
            <a:extLst>
              <a:ext uri="{FF2B5EF4-FFF2-40B4-BE49-F238E27FC236}">
                <a16:creationId xmlns:a16="http://schemas.microsoft.com/office/drawing/2014/main" id="{92817EAB-E223-E748-A77A-06157E94A44C}"/>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374105" y="1481792"/>
            <a:ext cx="6047873" cy="19389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chemeClr val="bg2">
                    <a:lumMod val="25000"/>
                  </a:schemeClr>
                </a:solidFill>
                <a:effectLst/>
                <a:uLnTx/>
                <a:uFillTx/>
                <a:latin typeface="Helvetica" pitchFamily="2" charset="0"/>
                <a:ea typeface="+mn-ea"/>
                <a:cs typeface="+mn-cs"/>
              </a:rPr>
              <a:t>A consistent relationship with someone that they trust.</a:t>
            </a:r>
          </a:p>
        </p:txBody>
      </p:sp>
      <p:sp>
        <p:nvSpPr>
          <p:cNvPr id="11" name="TextBox 10">
            <a:extLst>
              <a:ext uri="{FF2B5EF4-FFF2-40B4-BE49-F238E27FC236}">
                <a16:creationId xmlns:a16="http://schemas.microsoft.com/office/drawing/2014/main" id="{8FFD803D-8792-1B4D-A12D-384693289937}"/>
              </a:ext>
            </a:extLst>
          </p:cNvPr>
          <p:cNvSpPr txBox="1"/>
          <p:nvPr/>
        </p:nvSpPr>
        <p:spPr>
          <a:xfrm>
            <a:off x="5374105" y="3496114"/>
            <a:ext cx="6224335" cy="1552541"/>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GB" sz="2200" dirty="0">
                <a:solidFill>
                  <a:schemeClr val="bg2">
                    <a:lumMod val="25000"/>
                  </a:schemeClr>
                </a:solidFill>
                <a:latin typeface="Helvetica Light" panose="020B0403020202020204" pitchFamily="34" charset="0"/>
              </a:rPr>
              <a:t>As with children, parents also need someone to trust – we need to enable professionals and volunteers to have the time to earn parents’ trust.</a:t>
            </a:r>
            <a:endParaRPr kumimoji="0" lang="en-US" sz="2200" b="0" i="0" u="none" strike="noStrike" kern="1200" cap="none" spc="0" normalizeH="0" baseline="0" noProof="0" dirty="0">
              <a:ln>
                <a:noFill/>
              </a:ln>
              <a:solidFill>
                <a:schemeClr val="bg2">
                  <a:lumMod val="25000"/>
                </a:schemeClr>
              </a:solidFill>
              <a:effectLst/>
              <a:uLnTx/>
              <a:uFillTx/>
              <a:latin typeface="Helvetica Light" panose="020B0403020202020204" pitchFamily="34" charset="0"/>
              <a:ea typeface="+mn-ea"/>
              <a:cs typeface="+mn-cs"/>
            </a:endParaRPr>
          </a:p>
        </p:txBody>
      </p:sp>
      <p:pic>
        <p:nvPicPr>
          <p:cNvPr id="12" name="Picture 11" descr="A close up of a logo&#10;&#10;Description automatically generated with low confidence">
            <a:extLst>
              <a:ext uri="{FF2B5EF4-FFF2-40B4-BE49-F238E27FC236}">
                <a16:creationId xmlns:a16="http://schemas.microsoft.com/office/drawing/2014/main" id="{6E85FE4F-D036-764F-BF62-9F3FC11B289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3" name="TextBox 12">
            <a:extLst>
              <a:ext uri="{FF2B5EF4-FFF2-40B4-BE49-F238E27FC236}">
                <a16:creationId xmlns:a16="http://schemas.microsoft.com/office/drawing/2014/main" id="{37BA2231-3872-4341-999C-A67862A51379}"/>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F5ADA8"/>
                </a:solidFill>
                <a:effectLst/>
                <a:uLnTx/>
                <a:uFillTx/>
                <a:latin typeface="Helvetica" pitchFamily="2" charset="0"/>
                <a:ea typeface="+mn-ea"/>
                <a:cs typeface="+mn-cs"/>
              </a:rPr>
              <a:t>Trust</a:t>
            </a:r>
          </a:p>
        </p:txBody>
      </p:sp>
    </p:spTree>
    <p:extLst>
      <p:ext uri="{BB962C8B-B14F-4D97-AF65-F5344CB8AC3E}">
        <p14:creationId xmlns:p14="http://schemas.microsoft.com/office/powerpoint/2010/main" val="2262753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5ADA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pic>
        <p:nvPicPr>
          <p:cNvPr id="6" name="Picture 5">
            <a:extLst>
              <a:ext uri="{FF2B5EF4-FFF2-40B4-BE49-F238E27FC236}">
                <a16:creationId xmlns:a16="http://schemas.microsoft.com/office/drawing/2014/main" id="{92817EAB-E223-E748-A77A-06157E94A44C}"/>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492293" y="443566"/>
            <a:ext cx="6047873" cy="5970865"/>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pitchFamily="2" charset="0"/>
                <a:ea typeface="+mn-ea"/>
                <a:cs typeface="+mn-cs"/>
              </a:rPr>
              <a:t>Who do these parents trust?</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pitchFamily="2" charset="0"/>
                <a:ea typeface="+mn-ea"/>
                <a:cs typeface="+mn-cs"/>
              </a:rPr>
              <a:t>Who would they turn to if they had a problem?</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pitchFamily="2" charset="0"/>
                <a:ea typeface="+mn-ea"/>
                <a:cs typeface="+mn-cs"/>
              </a:rPr>
              <a:t>Who is/are their trusted professional(s)?</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pitchFamily="2" charset="0"/>
                <a:ea typeface="+mn-ea"/>
                <a:cs typeface="+mn-cs"/>
              </a:rPr>
              <a:t>How can we, as professionals, maintain the relationship over time?</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pitchFamily="2" charset="0"/>
                <a:ea typeface="+mn-ea"/>
                <a:cs typeface="+mn-cs"/>
              </a:rPr>
              <a:t>Who else is influencing these parents? Is this a good influence?</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pitchFamily="2" charset="0"/>
                <a:ea typeface="+mn-ea"/>
                <a:cs typeface="+mn-cs"/>
              </a:rPr>
              <a:t>Who else is in their network of support in family and social life?</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pitchFamily="2" charset="0"/>
                <a:ea typeface="+mn-ea"/>
                <a:cs typeface="+mn-cs"/>
              </a:rPr>
              <a:t>If there’s no one, how do we start to enable a new relationship?</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pitchFamily="2" charset="0"/>
                <a:ea typeface="+mn-ea"/>
                <a:cs typeface="+mn-cs"/>
              </a:rPr>
              <a:t>Who do these parents not trust?</a:t>
            </a:r>
          </a:p>
        </p:txBody>
      </p:sp>
      <p:pic>
        <p:nvPicPr>
          <p:cNvPr id="12" name="Picture 11" descr="A close up of a logo&#10;&#10;Description automatically generated with low confidence">
            <a:extLst>
              <a:ext uri="{FF2B5EF4-FFF2-40B4-BE49-F238E27FC236}">
                <a16:creationId xmlns:a16="http://schemas.microsoft.com/office/drawing/2014/main" id="{6E85FE4F-D036-764F-BF62-9F3FC11B289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3" name="TextBox 12">
            <a:extLst>
              <a:ext uri="{FF2B5EF4-FFF2-40B4-BE49-F238E27FC236}">
                <a16:creationId xmlns:a16="http://schemas.microsoft.com/office/drawing/2014/main" id="{37BA2231-3872-4341-999C-A67862A51379}"/>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F5ADA8"/>
                </a:solidFill>
                <a:effectLst/>
                <a:uLnTx/>
                <a:uFillTx/>
                <a:latin typeface="Helvetica" pitchFamily="2" charset="0"/>
                <a:ea typeface="+mn-ea"/>
                <a:cs typeface="+mn-cs"/>
              </a:rPr>
              <a:t>Trust</a:t>
            </a:r>
          </a:p>
        </p:txBody>
      </p:sp>
    </p:spTree>
    <p:extLst>
      <p:ext uri="{BB962C8B-B14F-4D97-AF65-F5344CB8AC3E}">
        <p14:creationId xmlns:p14="http://schemas.microsoft.com/office/powerpoint/2010/main" val="3661589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81E5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pic>
        <p:nvPicPr>
          <p:cNvPr id="6" name="Picture 5">
            <a:extLst>
              <a:ext uri="{FF2B5EF4-FFF2-40B4-BE49-F238E27FC236}">
                <a16:creationId xmlns:a16="http://schemas.microsoft.com/office/drawing/2014/main" id="{92817EAB-E223-E748-A77A-06157E94A44C}"/>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374106" y="2022584"/>
            <a:ext cx="6352672"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Helvetica" pitchFamily="2" charset="0"/>
                <a:ea typeface="+mn-ea"/>
                <a:cs typeface="+mn-cs"/>
              </a:rPr>
              <a:t>Able to tell their story and have hope for the future.</a:t>
            </a:r>
          </a:p>
        </p:txBody>
      </p:sp>
      <p:sp>
        <p:nvSpPr>
          <p:cNvPr id="11" name="TextBox 10">
            <a:extLst>
              <a:ext uri="{FF2B5EF4-FFF2-40B4-BE49-F238E27FC236}">
                <a16:creationId xmlns:a16="http://schemas.microsoft.com/office/drawing/2014/main" id="{8FFD803D-8792-1B4D-A12D-384693289937}"/>
              </a:ext>
            </a:extLst>
          </p:cNvPr>
          <p:cNvSpPr txBox="1"/>
          <p:nvPr/>
        </p:nvSpPr>
        <p:spPr>
          <a:xfrm>
            <a:off x="5374105" y="3511977"/>
            <a:ext cx="6352673" cy="206037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Parents need to be able to tell their story, to be listened to, to help them make the changes that they need to develop hope for themselves and their family’s future.</a:t>
            </a:r>
            <a:endPar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endParaRPr>
          </a:p>
        </p:txBody>
      </p:sp>
      <p:pic>
        <p:nvPicPr>
          <p:cNvPr id="7" name="Picture 6" descr="A close up of a logo&#10;&#10;Description automatically generated with low confidence">
            <a:extLst>
              <a:ext uri="{FF2B5EF4-FFF2-40B4-BE49-F238E27FC236}">
                <a16:creationId xmlns:a16="http://schemas.microsoft.com/office/drawing/2014/main" id="{EF81815D-F9BC-2D43-AA63-C31FBF79196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CB660D00-4845-884A-85D5-1D7B93E84048}"/>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D81E5C"/>
                </a:solidFill>
                <a:effectLst/>
                <a:uLnTx/>
                <a:uFillTx/>
                <a:latin typeface="Helvetica" pitchFamily="2" charset="0"/>
                <a:ea typeface="+mn-ea"/>
                <a:cs typeface="+mn-cs"/>
              </a:rPr>
              <a:t>Hope</a:t>
            </a:r>
          </a:p>
        </p:txBody>
      </p:sp>
    </p:spTree>
    <p:extLst>
      <p:ext uri="{BB962C8B-B14F-4D97-AF65-F5344CB8AC3E}">
        <p14:creationId xmlns:p14="http://schemas.microsoft.com/office/powerpoint/2010/main" val="720499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81E5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pic>
        <p:nvPicPr>
          <p:cNvPr id="6" name="Picture 5">
            <a:extLst>
              <a:ext uri="{FF2B5EF4-FFF2-40B4-BE49-F238E27FC236}">
                <a16:creationId xmlns:a16="http://schemas.microsoft.com/office/drawing/2014/main" id="{92817EAB-E223-E748-A77A-06157E94A44C}"/>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374106" y="520511"/>
            <a:ext cx="6326482" cy="5816977"/>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Are these parents stigmatised in any way?</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Are these parents able to make sense of their life story?</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Where can these parents do the sensemaking?</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Are there ways that they can share their life story?</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Can these parents find hope despite previous trauma?</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Are these parents able to move on from the trauma?</a:t>
            </a:r>
          </a:p>
          <a:p>
            <a:pPr marL="342900" marR="0" lvl="0" indent="-3429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pitchFamily="2" charset="0"/>
                <a:ea typeface="+mn-ea"/>
                <a:cs typeface="+mn-cs"/>
              </a:rPr>
              <a:t>What do these parents have to look forward to and what are their hopes?</a:t>
            </a:r>
          </a:p>
        </p:txBody>
      </p:sp>
      <p:pic>
        <p:nvPicPr>
          <p:cNvPr id="7" name="Picture 6" descr="A close up of a logo&#10;&#10;Description automatically generated with low confidence">
            <a:extLst>
              <a:ext uri="{FF2B5EF4-FFF2-40B4-BE49-F238E27FC236}">
                <a16:creationId xmlns:a16="http://schemas.microsoft.com/office/drawing/2014/main" id="{EF81815D-F9BC-2D43-AA63-C31FBF79196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CB660D00-4845-884A-85D5-1D7B93E84048}"/>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D81E5C"/>
                </a:solidFill>
                <a:effectLst/>
                <a:uLnTx/>
                <a:uFillTx/>
                <a:latin typeface="Helvetica" pitchFamily="2" charset="0"/>
                <a:ea typeface="+mn-ea"/>
                <a:cs typeface="+mn-cs"/>
              </a:rPr>
              <a:t>Hope</a:t>
            </a:r>
          </a:p>
        </p:txBody>
      </p:sp>
    </p:spTree>
    <p:extLst>
      <p:ext uri="{BB962C8B-B14F-4D97-AF65-F5344CB8AC3E}">
        <p14:creationId xmlns:p14="http://schemas.microsoft.com/office/powerpoint/2010/main" val="2073017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D6D5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374106" y="2105560"/>
            <a:ext cx="6497052"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Helvetica" pitchFamily="2" charset="0"/>
                <a:ea typeface="+mn-ea"/>
                <a:cs typeface="+mn-cs"/>
              </a:rPr>
              <a:t>Belong and encouragement to shine.</a:t>
            </a:r>
          </a:p>
        </p:txBody>
      </p:sp>
      <p:sp>
        <p:nvSpPr>
          <p:cNvPr id="11" name="TextBox 10">
            <a:extLst>
              <a:ext uri="{FF2B5EF4-FFF2-40B4-BE49-F238E27FC236}">
                <a16:creationId xmlns:a16="http://schemas.microsoft.com/office/drawing/2014/main" id="{8FFD803D-8792-1B4D-A12D-384693289937}"/>
              </a:ext>
            </a:extLst>
          </p:cNvPr>
          <p:cNvSpPr txBox="1"/>
          <p:nvPr/>
        </p:nvSpPr>
        <p:spPr>
          <a:xfrm>
            <a:off x="5374106" y="3578897"/>
            <a:ext cx="6352673" cy="206037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We all need to find ways to build on the individual strengths of parents to help them feel they belong and are part of a community and to know that they can shone in their parental role.</a:t>
            </a:r>
            <a:endPar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endParaRPr>
          </a:p>
        </p:txBody>
      </p:sp>
      <p:pic>
        <p:nvPicPr>
          <p:cNvPr id="13" name="Picture 12">
            <a:extLst>
              <a:ext uri="{FF2B5EF4-FFF2-40B4-BE49-F238E27FC236}">
                <a16:creationId xmlns:a16="http://schemas.microsoft.com/office/drawing/2014/main" id="{BE4E6946-718C-E647-B3D1-7E59CFCFA06B}"/>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pic>
        <p:nvPicPr>
          <p:cNvPr id="7" name="Picture 6" descr="A close up of a logo&#10;&#10;Description automatically generated with low confidence">
            <a:extLst>
              <a:ext uri="{FF2B5EF4-FFF2-40B4-BE49-F238E27FC236}">
                <a16:creationId xmlns:a16="http://schemas.microsoft.com/office/drawing/2014/main" id="{49A55BA6-7460-8C46-8F27-632E18431A2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E0DF5F63-F70F-1845-9BD9-73FF004B9FA2}"/>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ED6D5C"/>
                </a:solidFill>
                <a:effectLst/>
                <a:uLnTx/>
                <a:uFillTx/>
                <a:latin typeface="Helvetica" pitchFamily="2" charset="0"/>
                <a:ea typeface="+mn-ea"/>
                <a:cs typeface="+mn-cs"/>
              </a:rPr>
              <a:t>Belong</a:t>
            </a:r>
          </a:p>
        </p:txBody>
      </p:sp>
    </p:spTree>
    <p:extLst>
      <p:ext uri="{BB962C8B-B14F-4D97-AF65-F5344CB8AC3E}">
        <p14:creationId xmlns:p14="http://schemas.microsoft.com/office/powerpoint/2010/main" val="360375556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3003D060F36F64584A95568152C94E4" ma:contentTypeVersion="21" ma:contentTypeDescription="Create a new document." ma:contentTypeScope="" ma:versionID="6bbc9d46742a795276f54e6eee0a41f7">
  <xsd:schema xmlns:xsd="http://www.w3.org/2001/XMLSchema" xmlns:xs="http://www.w3.org/2001/XMLSchema" xmlns:p="http://schemas.microsoft.com/office/2006/metadata/properties" xmlns:ns2="5dcbeb49-6608-414c-aa83-2294eec9e2e3" xmlns:ns3="a8f62ff0-e724-490b-9445-3d131930e824" targetNamespace="http://schemas.microsoft.com/office/2006/metadata/properties" ma:root="true" ma:fieldsID="f1d34a62b6d0d2f8a47a20ded96d3be5" ns2:_="" ns3:_="">
    <xsd:import namespace="5dcbeb49-6608-414c-aa83-2294eec9e2e3"/>
    <xsd:import namespace="a8f62ff0-e724-490b-9445-3d131930e82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ServiceLocation" minOccurs="0"/>
                <xsd:element ref="ns2:MediaLengthInSeconds" minOccurs="0"/>
                <xsd:element ref="ns3: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cbeb49-6608-414c-aa83-2294eec9e2e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ee47d3c-824f-44ba-a186-ef5ee7fdb82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8f62ff0-e724-490b-9445-3d131930e824"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28ddb5d9-1c7b-427f-aaa8-1159ca45c103}" ma:internalName="TaxCatchAll" ma:showField="CatchAllData" ma:web="a8f62ff0-e724-490b-9445-3d131930e8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dcbeb49-6608-414c-aa83-2294eec9e2e3">
      <Terms xmlns="http://schemas.microsoft.com/office/infopath/2007/PartnerControls"/>
    </lcf76f155ced4ddcb4097134ff3c332f>
    <TaxCatchAll xmlns="a8f62ff0-e724-490b-9445-3d131930e824" xsi:nil="true"/>
  </documentManagement>
</p:properties>
</file>

<file path=customXml/itemProps1.xml><?xml version="1.0" encoding="utf-8"?>
<ds:datastoreItem xmlns:ds="http://schemas.openxmlformats.org/officeDocument/2006/customXml" ds:itemID="{ED02DB4E-B719-48DB-A6C8-279FA440AB0F}"/>
</file>

<file path=customXml/itemProps2.xml><?xml version="1.0" encoding="utf-8"?>
<ds:datastoreItem xmlns:ds="http://schemas.openxmlformats.org/officeDocument/2006/customXml" ds:itemID="{E69C121F-C043-48EB-9031-F9409EF21C7F}">
  <ds:schemaRefs>
    <ds:schemaRef ds:uri="http://schemas.microsoft.com/sharepoint/v3/contenttype/forms"/>
  </ds:schemaRefs>
</ds:datastoreItem>
</file>

<file path=customXml/itemProps3.xml><?xml version="1.0" encoding="utf-8"?>
<ds:datastoreItem xmlns:ds="http://schemas.openxmlformats.org/officeDocument/2006/customXml" ds:itemID="{F32DD2FD-DDB7-43A7-8DD6-28C36FFDBDCD}">
  <ds:schemaRefs>
    <ds:schemaRef ds:uri="http://schemas.microsoft.com/office/2006/metadata/properties"/>
    <ds:schemaRef ds:uri="http://schemas.microsoft.com/office/infopath/2007/PartnerControls"/>
    <ds:schemaRef ds:uri="df91f6b7-507b-4357-b906-795b26c65374"/>
    <ds:schemaRef ds:uri="6fd35066-9879-4a99-a4c6-567172343345"/>
  </ds:schemaRefs>
</ds:datastoreItem>
</file>

<file path=docProps/app.xml><?xml version="1.0" encoding="utf-8"?>
<Properties xmlns="http://schemas.openxmlformats.org/officeDocument/2006/extended-properties" xmlns:vt="http://schemas.openxmlformats.org/officeDocument/2006/docPropsVTypes">
  <Template/>
  <TotalTime>825</TotalTime>
  <Words>1814</Words>
  <Application>Microsoft Office PowerPoint</Application>
  <PresentationFormat>Widescreen</PresentationFormat>
  <Paragraphs>194</Paragraphs>
  <Slides>12</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Helvetica</vt:lpstr>
      <vt:lpstr>Helvetica Light</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Surrey Youth Focus</dc:creator>
  <cp:lastModifiedBy>Anika Wilson</cp:lastModifiedBy>
  <cp:revision>29</cp:revision>
  <dcterms:created xsi:type="dcterms:W3CDTF">2021-04-22T11:30:56Z</dcterms:created>
  <dcterms:modified xsi:type="dcterms:W3CDTF">2023-04-17T10:16:21Z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0x01010073003D060F36F64584A95568152C94E4</vt:lpwstr>
  </property>
  <property fmtid="{D5CDD505-2E9C-101B-9397-08002B2CF9AE}" pid="3" name="MediaServiceImageTags">
    <vt:lpwstr/>
  </property>
</Properties>
</file>